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5" r:id="rId4"/>
    <p:sldId id="266" r:id="rId5"/>
    <p:sldId id="301" r:id="rId6"/>
    <p:sldId id="267" r:id="rId7"/>
    <p:sldId id="268" r:id="rId8"/>
    <p:sldId id="269" r:id="rId9"/>
    <p:sldId id="270" r:id="rId10"/>
    <p:sldId id="272" r:id="rId11"/>
    <p:sldId id="264" r:id="rId12"/>
    <p:sldId id="271" r:id="rId13"/>
    <p:sldId id="258" r:id="rId14"/>
    <p:sldId id="30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3" r:id="rId37"/>
    <p:sldId id="304" r:id="rId38"/>
    <p:sldId id="305" r:id="rId39"/>
    <p:sldId id="295" r:id="rId40"/>
    <p:sldId id="273" r:id="rId41"/>
    <p:sldId id="296" r:id="rId42"/>
    <p:sldId id="297" r:id="rId43"/>
    <p:sldId id="300" r:id="rId44"/>
    <p:sldId id="299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0060A8"/>
    <a:srgbClr val="FF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259" y="-7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ork\2016\Papers\AJARE\Drought%20Special%20Issue\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onomics.internal\Homes\Adamson\M_Darling\CAP\Cap%20Data%201996%20to%20Pres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j004\Desktop\AJL%20Backup%20Folder%2012.07.11\Research%20Studies%20-%20HDR\UniSA%20Folder\PhD%20Data%20Folder\NWC%202011%20Long-term%20trade%20volumes_revise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j004\Desktop\AJL%20Backup%20Folder%2012.07.11\Research%20Studies%20-%20HDR\UniSA%20Folder\PhD%20Data%20Folder\NWC%202011%20Long-term%20trade%20volumes_revise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j004\Desktop\AJL%20Backup%20Folder%2012.07.11\Research%20Studies%20-%20HDR\UniSA%20Folder\PhD%20Data%20Folder\NWC%202011%20Long-term%20trade%20volumes_revise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j004\Desktop\AJL%20Backup%20Folder%2012.07.11\Research%20Studies%20-%20HDR\UniSA%20Folder\PhD%20Data%20Folder\NWC%202011%20Long-term%20trade%20volumes_revis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Sheet1!$A$26</c:f>
              <c:strCache>
                <c:ptCount val="1"/>
                <c:pt idx="0">
                  <c:v>S3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Sheet1!$E$27:$F$27</c:f>
              <c:numCache>
                <c:formatCode>General</c:formatCode>
                <c:ptCount val="2"/>
                <c:pt idx="0">
                  <c:v>200</c:v>
                </c:pt>
                <c:pt idx="1">
                  <c:v>200</c:v>
                </c:pt>
              </c:numCache>
            </c:numRef>
          </c:xVal>
          <c:yVal>
            <c:numRef>
              <c:f>Sheet1!$E$26:$F$26</c:f>
              <c:numCache>
                <c:formatCode>General</c:formatCode>
                <c:ptCount val="2"/>
                <c:pt idx="0">
                  <c:v>0</c:v>
                </c:pt>
                <c:pt idx="1">
                  <c:v>0.55000000000000004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Sheet1!$A$23</c:f>
              <c:strCache>
                <c:ptCount val="1"/>
                <c:pt idx="0">
                  <c:v>S2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Sheet1!$E$24:$F$24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xVal>
          <c:yVal>
            <c:numRef>
              <c:f>Sheet1!$E$23:$F$23</c:f>
              <c:numCache>
                <c:formatCode>General</c:formatCode>
                <c:ptCount val="2"/>
                <c:pt idx="0">
                  <c:v>0</c:v>
                </c:pt>
                <c:pt idx="1">
                  <c:v>0.55000000000000004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Sheet1!$A$20</c:f>
              <c:strCache>
                <c:ptCount val="1"/>
                <c:pt idx="0">
                  <c:v>S1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Sheet1!$E$21:$F$21</c:f>
              <c:numCache>
                <c:formatCode>General</c:formatCode>
                <c:ptCount val="2"/>
                <c:pt idx="0">
                  <c:v>125</c:v>
                </c:pt>
                <c:pt idx="1">
                  <c:v>125</c:v>
                </c:pt>
              </c:numCache>
            </c:numRef>
          </c:xVal>
          <c:yVal>
            <c:numRef>
              <c:f>Sheet1!$E$20:$F$20</c:f>
              <c:numCache>
                <c:formatCode>General</c:formatCode>
                <c:ptCount val="2"/>
                <c:pt idx="0">
                  <c:v>0</c:v>
                </c:pt>
                <c:pt idx="1">
                  <c:v>0.55000000000000004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Sheet1!$B$37</c:f>
              <c:strCache>
                <c:ptCount val="1"/>
                <c:pt idx="0">
                  <c:v>θ</c:v>
                </c:pt>
              </c:strCache>
            </c:strRef>
          </c:tx>
          <c:marker>
            <c:symbol val="none"/>
          </c:marker>
          <c:xVal>
            <c:numRef>
              <c:f>Sheet1!$D$38:$F$38</c:f>
              <c:numCache>
                <c:formatCode>General</c:formatCode>
                <c:ptCount val="3"/>
                <c:pt idx="0">
                  <c:v>50</c:v>
                </c:pt>
                <c:pt idx="1">
                  <c:v>125</c:v>
                </c:pt>
                <c:pt idx="2">
                  <c:v>200</c:v>
                </c:pt>
              </c:numCache>
            </c:numRef>
          </c:xVal>
          <c:yVal>
            <c:numRef>
              <c:f>Sheet1!$D$37:$F$37</c:f>
              <c:numCache>
                <c:formatCode>General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Sheet1!$B$40</c:f>
              <c:strCache>
                <c:ptCount val="1"/>
                <c:pt idx="0">
                  <c:v>0.6θ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Sheet1!$D$41:$F$41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125</c:v>
                </c:pt>
              </c:numCache>
            </c:numRef>
          </c:xVal>
          <c:yVal>
            <c:numRef>
              <c:f>Sheet1!$D$40:$F$40</c:f>
              <c:numCache>
                <c:formatCode>General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Sheet1!$B$43</c:f>
              <c:strCache>
                <c:ptCount val="1"/>
                <c:pt idx="0">
                  <c:v>1.2θ</c:v>
                </c:pt>
              </c:strCache>
            </c:strRef>
          </c:tx>
          <c:marker>
            <c:symbol val="none"/>
          </c:marker>
          <c:xVal>
            <c:numRef>
              <c:f>Sheet1!$D$44:$F$44</c:f>
              <c:numCache>
                <c:formatCode>General</c:formatCode>
                <c:ptCount val="3"/>
                <c:pt idx="0">
                  <c:v>125</c:v>
                </c:pt>
                <c:pt idx="1">
                  <c:v>200</c:v>
                </c:pt>
                <c:pt idx="2">
                  <c:v>275</c:v>
                </c:pt>
              </c:numCache>
            </c:numRef>
          </c:xVal>
          <c:yVal>
            <c:numRef>
              <c:f>Sheet1!$D$43:$F$43</c:f>
              <c:numCache>
                <c:formatCode>General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Sheet1!$B$47</c:f>
              <c:strCache>
                <c:ptCount val="1"/>
                <c:pt idx="0">
                  <c:v>Range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Sheet1!$D$48:$F$48</c:f>
              <c:numCache>
                <c:formatCode>General</c:formatCode>
                <c:ptCount val="3"/>
                <c:pt idx="0">
                  <c:v>0</c:v>
                </c:pt>
                <c:pt idx="1">
                  <c:v>125</c:v>
                </c:pt>
                <c:pt idx="2">
                  <c:v>275</c:v>
                </c:pt>
              </c:numCache>
            </c:numRef>
          </c:xVal>
          <c:yVal>
            <c:numRef>
              <c:f>Sheet1!$D$47:$F$47</c:f>
              <c:numCache>
                <c:formatCode>General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18368"/>
        <c:axId val="81218944"/>
      </c:scatterChart>
      <c:valAx>
        <c:axId val="8121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Water Supply </a:t>
                </a:r>
                <a:r>
                  <a:rPr lang="en-US" dirty="0" smtClean="0"/>
                  <a:t>(</a:t>
                </a:r>
                <a:r>
                  <a:rPr lang="en-AU" sz="2000" b="0" i="0" u="none" strike="noStrike" baseline="0" dirty="0" smtClean="0">
                    <a:effectLst/>
                  </a:rPr>
                  <a:t>𝜃</a:t>
                </a:r>
                <a:r>
                  <a:rPr lang="en-AU" dirty="0" smtClean="0"/>
                  <a:t>)</a:t>
                </a:r>
                <a:r>
                  <a:rPr lang="en-US" dirty="0" smtClean="0"/>
                  <a:t>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155664916885392"/>
              <c:y val="0.89166666666666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1218944"/>
        <c:crosses val="autoZero"/>
        <c:crossBetween val="midCat"/>
      </c:valAx>
      <c:valAx>
        <c:axId val="81218944"/>
        <c:scaling>
          <c:orientation val="minMax"/>
          <c:max val="0.55000000000000004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(</a:t>
                </a:r>
                <a:r>
                  <a:rPr lang="el-GR"/>
                  <a:t>π</a:t>
                </a:r>
                <a:r>
                  <a:rPr lang="en-AU"/>
                  <a:t>)</a:t>
                </a:r>
                <a:r>
                  <a:rPr lang="en-US"/>
                  <a:t> 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54554445938160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1218368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800" b="1" i="0" u="none" strike="noStrike" baseline="0" dirty="0" smtClean="0">
                <a:effectLst/>
              </a:rPr>
              <a:t>MDB water diversions by state and year: 1996 to 2011</a:t>
            </a:r>
            <a:endParaRPr lang="en-AU" dirty="0"/>
          </a:p>
        </c:rich>
      </c:tx>
      <c:layout>
        <c:manualLayout>
          <c:xMode val="edge"/>
          <c:yMode val="edge"/>
          <c:x val="0.15290826771653543"/>
          <c:y val="7.9365079365079361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VIC</c:v>
          </c:tx>
          <c:invertIfNegative val="0"/>
          <c:cat>
            <c:strRef>
              <c:f>Cap!$F$4:$T$4</c:f>
              <c:strCache>
                <c:ptCount val="15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</c:strCache>
            </c:strRef>
          </c:cat>
          <c:val>
            <c:numRef>
              <c:f>Cap!$F$22:$T$22</c:f>
              <c:numCache>
                <c:formatCode>#,##0</c:formatCode>
                <c:ptCount val="15"/>
                <c:pt idx="0">
                  <c:v>4131</c:v>
                </c:pt>
                <c:pt idx="1">
                  <c:v>3858</c:v>
                </c:pt>
                <c:pt idx="2">
                  <c:v>3637</c:v>
                </c:pt>
                <c:pt idx="3">
                  <c:v>3337</c:v>
                </c:pt>
                <c:pt idx="4">
                  <c:v>3494</c:v>
                </c:pt>
                <c:pt idx="5">
                  <c:v>3902</c:v>
                </c:pt>
                <c:pt idx="6">
                  <c:v>2993</c:v>
                </c:pt>
                <c:pt idx="7">
                  <c:v>3217</c:v>
                </c:pt>
                <c:pt idx="8">
                  <c:v>3108</c:v>
                </c:pt>
                <c:pt idx="9" formatCode="General">
                  <c:v>3222</c:v>
                </c:pt>
                <c:pt idx="10" formatCode="General">
                  <c:v>2206</c:v>
                </c:pt>
                <c:pt idx="11">
                  <c:v>1534</c:v>
                </c:pt>
                <c:pt idx="12">
                  <c:v>1541</c:v>
                </c:pt>
                <c:pt idx="13">
                  <c:v>1810</c:v>
                </c:pt>
                <c:pt idx="14">
                  <c:v>1136</c:v>
                </c:pt>
              </c:numCache>
            </c:numRef>
          </c:val>
        </c:ser>
        <c:ser>
          <c:idx val="2"/>
          <c:order val="1"/>
          <c:tx>
            <c:v>SA</c:v>
          </c:tx>
          <c:invertIfNegative val="0"/>
          <c:cat>
            <c:strRef>
              <c:f>Cap!$F$4:$T$4</c:f>
              <c:strCache>
                <c:ptCount val="15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</c:strCache>
            </c:strRef>
          </c:cat>
          <c:val>
            <c:numRef>
              <c:f>Cap!$F$28:$T$28</c:f>
              <c:numCache>
                <c:formatCode>#,##0</c:formatCode>
                <c:ptCount val="15"/>
                <c:pt idx="0">
                  <c:v>578</c:v>
                </c:pt>
                <c:pt idx="1">
                  <c:v>667</c:v>
                </c:pt>
                <c:pt idx="2">
                  <c:v>666</c:v>
                </c:pt>
                <c:pt idx="3">
                  <c:v>619</c:v>
                </c:pt>
                <c:pt idx="4">
                  <c:v>662</c:v>
                </c:pt>
                <c:pt idx="5">
                  <c:v>606</c:v>
                </c:pt>
                <c:pt idx="6">
                  <c:v>751</c:v>
                </c:pt>
                <c:pt idx="7">
                  <c:v>611</c:v>
                </c:pt>
                <c:pt idx="8">
                  <c:v>624</c:v>
                </c:pt>
                <c:pt idx="9" formatCode="General">
                  <c:v>573</c:v>
                </c:pt>
                <c:pt idx="10" formatCode="General">
                  <c:v>628</c:v>
                </c:pt>
                <c:pt idx="11" formatCode="General">
                  <c:v>416</c:v>
                </c:pt>
                <c:pt idx="12" formatCode="General">
                  <c:v>486</c:v>
                </c:pt>
                <c:pt idx="13" formatCode="General">
                  <c:v>480</c:v>
                </c:pt>
                <c:pt idx="14">
                  <c:v>361</c:v>
                </c:pt>
              </c:numCache>
            </c:numRef>
          </c:val>
        </c:ser>
        <c:ser>
          <c:idx val="3"/>
          <c:order val="2"/>
          <c:tx>
            <c:v>QLD</c:v>
          </c:tx>
          <c:invertIfNegative val="0"/>
          <c:cat>
            <c:strRef>
              <c:f>Cap!$F$4:$T$4</c:f>
              <c:strCache>
                <c:ptCount val="15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</c:strCache>
            </c:strRef>
          </c:cat>
          <c:val>
            <c:numRef>
              <c:f>Cap!$F$34:$T$34</c:f>
              <c:numCache>
                <c:formatCode>#,##0</c:formatCode>
                <c:ptCount val="15"/>
                <c:pt idx="0">
                  <c:v>467</c:v>
                </c:pt>
                <c:pt idx="1">
                  <c:v>741</c:v>
                </c:pt>
                <c:pt idx="2">
                  <c:v>609</c:v>
                </c:pt>
                <c:pt idx="3">
                  <c:v>541</c:v>
                </c:pt>
                <c:pt idx="4">
                  <c:v>656</c:v>
                </c:pt>
                <c:pt idx="5">
                  <c:v>340</c:v>
                </c:pt>
                <c:pt idx="6">
                  <c:v>212</c:v>
                </c:pt>
                <c:pt idx="7">
                  <c:v>805</c:v>
                </c:pt>
                <c:pt idx="8">
                  <c:v>455</c:v>
                </c:pt>
                <c:pt idx="9" formatCode="General">
                  <c:v>305</c:v>
                </c:pt>
                <c:pt idx="10" formatCode="General">
                  <c:v>140</c:v>
                </c:pt>
                <c:pt idx="11" formatCode="General">
                  <c:v>1055</c:v>
                </c:pt>
                <c:pt idx="12" formatCode="General">
                  <c:v>359</c:v>
                </c:pt>
                <c:pt idx="13" formatCode="General">
                  <c:v>1229</c:v>
                </c:pt>
                <c:pt idx="14">
                  <c:v>1526</c:v>
                </c:pt>
              </c:numCache>
            </c:numRef>
          </c:val>
        </c:ser>
        <c:ser>
          <c:idx val="0"/>
          <c:order val="3"/>
          <c:tx>
            <c:v>NSW</c:v>
          </c:tx>
          <c:invertIfNegative val="0"/>
          <c:cat>
            <c:strRef>
              <c:f>Cap!$F$4:$T$4</c:f>
              <c:strCache>
                <c:ptCount val="15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</c:strCache>
            </c:strRef>
          </c:cat>
          <c:val>
            <c:numRef>
              <c:f>Cap!$F$15:$T$15</c:f>
              <c:numCache>
                <c:formatCode>#,##0</c:formatCode>
                <c:ptCount val="15"/>
                <c:pt idx="0">
                  <c:v>6595</c:v>
                </c:pt>
                <c:pt idx="1">
                  <c:v>6194</c:v>
                </c:pt>
                <c:pt idx="2">
                  <c:v>6275</c:v>
                </c:pt>
                <c:pt idx="3">
                  <c:v>5029</c:v>
                </c:pt>
                <c:pt idx="4">
                  <c:v>7134</c:v>
                </c:pt>
                <c:pt idx="5">
                  <c:v>6637</c:v>
                </c:pt>
                <c:pt idx="6">
                  <c:v>4132</c:v>
                </c:pt>
                <c:pt idx="7">
                  <c:v>4105</c:v>
                </c:pt>
                <c:pt idx="8">
                  <c:v>3670</c:v>
                </c:pt>
                <c:pt idx="9" formatCode="General">
                  <c:v>4987</c:v>
                </c:pt>
                <c:pt idx="10" formatCode="General">
                  <c:v>2304</c:v>
                </c:pt>
                <c:pt idx="11">
                  <c:v>1463</c:v>
                </c:pt>
                <c:pt idx="12">
                  <c:v>1729</c:v>
                </c:pt>
                <c:pt idx="13">
                  <c:v>1932</c:v>
                </c:pt>
                <c:pt idx="14" formatCode="General">
                  <c:v>3283</c:v>
                </c:pt>
              </c:numCache>
            </c:numRef>
          </c:val>
        </c:ser>
        <c:ser>
          <c:idx val="4"/>
          <c:order val="4"/>
          <c:tx>
            <c:v>ACT</c:v>
          </c:tx>
          <c:invertIfNegative val="0"/>
          <c:cat>
            <c:strRef>
              <c:f>Cap!$F$4:$T$4</c:f>
              <c:strCache>
                <c:ptCount val="15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</c:strCache>
            </c:strRef>
          </c:cat>
          <c:val>
            <c:numRef>
              <c:f>Cap!$F$36:$T$36</c:f>
              <c:numCache>
                <c:formatCode>#,##0</c:formatCode>
                <c:ptCount val="15"/>
                <c:pt idx="0">
                  <c:v>62</c:v>
                </c:pt>
                <c:pt idx="1">
                  <c:v>44</c:v>
                </c:pt>
                <c:pt idx="2">
                  <c:v>23</c:v>
                </c:pt>
                <c:pt idx="3">
                  <c:v>27</c:v>
                </c:pt>
                <c:pt idx="4">
                  <c:v>34</c:v>
                </c:pt>
                <c:pt idx="5">
                  <c:v>34</c:v>
                </c:pt>
                <c:pt idx="6">
                  <c:v>40</c:v>
                </c:pt>
                <c:pt idx="7">
                  <c:v>28</c:v>
                </c:pt>
                <c:pt idx="8" formatCode="General">
                  <c:v>27</c:v>
                </c:pt>
                <c:pt idx="9" formatCode="General">
                  <c:v>32</c:v>
                </c:pt>
                <c:pt idx="10" formatCode="General">
                  <c:v>25</c:v>
                </c:pt>
                <c:pt idx="11" formatCode="General">
                  <c:v>16</c:v>
                </c:pt>
                <c:pt idx="12" formatCode="General">
                  <c:v>19</c:v>
                </c:pt>
                <c:pt idx="13" formatCode="General">
                  <c:v>21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22528"/>
        <c:axId val="81273408"/>
      </c:barChart>
      <c:catAx>
        <c:axId val="4322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273408"/>
        <c:crosses val="autoZero"/>
        <c:auto val="1"/>
        <c:lblAlgn val="ctr"/>
        <c:lblOffset val="100"/>
        <c:noMultiLvlLbl val="0"/>
      </c:catAx>
      <c:valAx>
        <c:axId val="8127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AU" sz="1600"/>
                  <a:t>GL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222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[NWC 2011 Long-term trade volumes_revised.xls]Price v. Alloc!PivotTable4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ln>
            <a:prstDash val="dash"/>
          </a:ln>
        </c:spPr>
        <c:marker>
          <c:symbol val="none"/>
        </c:marker>
      </c:pivotFmt>
      <c:pivotFmt>
        <c:idx val="4"/>
        <c:spPr>
          <a:ln>
            <a:prstDash val="dash"/>
          </a:ln>
        </c:spPr>
        <c:marker>
          <c:symbol val="none"/>
        </c:marker>
      </c:pivotFmt>
      <c:pivotFmt>
        <c:idx val="5"/>
        <c:spPr>
          <a:ln>
            <a:prstDash val="dash"/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ln>
            <a:prstDash val="dash"/>
          </a:ln>
        </c:spPr>
        <c:marker>
          <c:symbol val="none"/>
        </c:marker>
      </c:pivotFmt>
      <c:pivotFmt>
        <c:idx val="10"/>
        <c:spPr>
          <a:ln>
            <a:prstDash val="dash"/>
          </a:ln>
        </c:spPr>
        <c:marker>
          <c:symbol val="none"/>
        </c:marker>
      </c:pivotFmt>
      <c:pivotFmt>
        <c:idx val="11"/>
        <c:spPr>
          <a:ln>
            <a:prstDash val="dash"/>
          </a:ln>
        </c:spPr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prstDash val="dash"/>
          </a:ln>
        </c:spPr>
        <c:marker>
          <c:symbol val="none"/>
        </c:marker>
      </c:pivotFmt>
      <c:pivotFmt>
        <c:idx val="16"/>
        <c:spPr>
          <a:ln>
            <a:prstDash val="dash"/>
          </a:ln>
        </c:spPr>
        <c:marker>
          <c:symbol val="none"/>
        </c:marker>
      </c:pivotFmt>
      <c:pivotFmt>
        <c:idx val="17"/>
        <c:spPr>
          <a:ln>
            <a:prstDash val="dash"/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'Price v. Alloc'!$B$1:$B$2</c:f>
              <c:strCache>
                <c:ptCount val="1"/>
                <c:pt idx="0">
                  <c:v>Avg Price ($/ML) 07/08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Alloc'!$B$3:$B$15</c:f>
              <c:numCache>
                <c:formatCode>General</c:formatCode>
                <c:ptCount val="12"/>
                <c:pt idx="0">
                  <c:v>590</c:v>
                </c:pt>
                <c:pt idx="1">
                  <c:v>841</c:v>
                </c:pt>
                <c:pt idx="2">
                  <c:v>986</c:v>
                </c:pt>
                <c:pt idx="3">
                  <c:v>1166</c:v>
                </c:pt>
                <c:pt idx="4">
                  <c:v>683</c:v>
                </c:pt>
                <c:pt idx="5">
                  <c:v>345</c:v>
                </c:pt>
                <c:pt idx="6">
                  <c:v>207</c:v>
                </c:pt>
                <c:pt idx="7">
                  <c:v>266</c:v>
                </c:pt>
                <c:pt idx="8">
                  <c:v>326</c:v>
                </c:pt>
                <c:pt idx="9">
                  <c:v>357</c:v>
                </c:pt>
                <c:pt idx="10">
                  <c:v>473</c:v>
                </c:pt>
                <c:pt idx="11">
                  <c:v>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'Price v. Alloc'!$C$1:$C$2</c:f>
              <c:strCache>
                <c:ptCount val="1"/>
                <c:pt idx="0">
                  <c:v>Avg Price ($/ML) 08/09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Alloc'!$C$3:$C$15</c:f>
              <c:numCache>
                <c:formatCode>General</c:formatCode>
                <c:ptCount val="12"/>
                <c:pt idx="0">
                  <c:v>600</c:v>
                </c:pt>
                <c:pt idx="1">
                  <c:v>538</c:v>
                </c:pt>
                <c:pt idx="2">
                  <c:v>486</c:v>
                </c:pt>
                <c:pt idx="3">
                  <c:v>387</c:v>
                </c:pt>
                <c:pt idx="4">
                  <c:v>349</c:v>
                </c:pt>
                <c:pt idx="5">
                  <c:v>305</c:v>
                </c:pt>
                <c:pt idx="6">
                  <c:v>271</c:v>
                </c:pt>
                <c:pt idx="7">
                  <c:v>282</c:v>
                </c:pt>
                <c:pt idx="8">
                  <c:v>341</c:v>
                </c:pt>
                <c:pt idx="9">
                  <c:v>326</c:v>
                </c:pt>
                <c:pt idx="10">
                  <c:v>339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'Price v. Alloc'!$D$1:$D$2</c:f>
              <c:strCache>
                <c:ptCount val="1"/>
                <c:pt idx="0">
                  <c:v>Avg Price ($/ML) 09/10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Alloc'!$D$3:$D$15</c:f>
              <c:numCache>
                <c:formatCode>General</c:formatCode>
                <c:ptCount val="12"/>
                <c:pt idx="0">
                  <c:v>390</c:v>
                </c:pt>
                <c:pt idx="1">
                  <c:v>400</c:v>
                </c:pt>
                <c:pt idx="2">
                  <c:v>365</c:v>
                </c:pt>
                <c:pt idx="3">
                  <c:v>222</c:v>
                </c:pt>
                <c:pt idx="4">
                  <c:v>183</c:v>
                </c:pt>
                <c:pt idx="5">
                  <c:v>175</c:v>
                </c:pt>
                <c:pt idx="6">
                  <c:v>136</c:v>
                </c:pt>
                <c:pt idx="7">
                  <c:v>145</c:v>
                </c:pt>
                <c:pt idx="8">
                  <c:v>92</c:v>
                </c:pt>
                <c:pt idx="9">
                  <c:v>78</c:v>
                </c:pt>
                <c:pt idx="10">
                  <c:v>77</c:v>
                </c:pt>
                <c:pt idx="11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6256"/>
        <c:axId val="81275712"/>
      </c:lineChart>
      <c:lineChart>
        <c:grouping val="standard"/>
        <c:varyColors val="0"/>
        <c:ser>
          <c:idx val="3"/>
          <c:order val="3"/>
          <c:tx>
            <c:strRef>
              <c:f>'Price v. Alloc'!$E$1:$E$2</c:f>
              <c:strCache>
                <c:ptCount val="1"/>
                <c:pt idx="0">
                  <c:v>Avg allocation 07/08</c:v>
                </c:pt>
              </c:strCache>
            </c:strRef>
          </c:tx>
          <c:spPr>
            <a:ln>
              <a:solidFill>
                <a:schemeClr val="bg1"/>
              </a:solidFill>
              <a:prstDash val="sys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Alloc'!$E$3:$E$15</c:f>
              <c:numCache>
                <c:formatCode>General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 v. Alloc'!$F$1:$F$2</c:f>
              <c:strCache>
                <c:ptCount val="1"/>
                <c:pt idx="0">
                  <c:v>Avg allocation 08/09</c:v>
                </c:pt>
              </c:strCache>
            </c:strRef>
          </c:tx>
          <c:spPr>
            <a:ln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Alloc'!$F$3:$F$15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 v. Alloc'!$G$1:$G$2</c:f>
              <c:strCache>
                <c:ptCount val="1"/>
                <c:pt idx="0">
                  <c:v>Avg allocation 09/10</c:v>
                </c:pt>
              </c:strCache>
            </c:strRef>
          </c:tx>
          <c:spPr>
            <a:ln>
              <a:solidFill>
                <a:schemeClr val="bg1"/>
              </a:solidFill>
              <a:prstDash val="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Alloc'!$G$3:$G$15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38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7280"/>
        <c:axId val="81276288"/>
      </c:lineChart>
      <c:catAx>
        <c:axId val="432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275712"/>
        <c:crosses val="autoZero"/>
        <c:auto val="0"/>
        <c:lblAlgn val="ctr"/>
        <c:lblOffset val="100"/>
        <c:noMultiLvlLbl val="0"/>
      </c:catAx>
      <c:valAx>
        <c:axId val="81275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allocation trade price ($/ML)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96256"/>
        <c:crosses val="autoZero"/>
        <c:crossBetween val="between"/>
      </c:valAx>
      <c:catAx>
        <c:axId val="4329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276288"/>
        <c:crosses val="autoZero"/>
        <c:auto val="0"/>
        <c:lblAlgn val="ctr"/>
        <c:lblOffset val="100"/>
        <c:noMultiLvlLbl val="0"/>
      </c:catAx>
      <c:valAx>
        <c:axId val="812762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% allocation southern MDB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9728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2336535833105532E-2"/>
          <c:y val="0.8475969670457858"/>
          <c:w val="0.89363344823218016"/>
          <c:h val="0.136530017081198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[NWC 2011 Long-term trade volumes_revised.xls]Price v. Alloc!PivotTable4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ln>
            <a:prstDash val="dash"/>
          </a:ln>
        </c:spPr>
        <c:marker>
          <c:symbol val="none"/>
        </c:marker>
      </c:pivotFmt>
      <c:pivotFmt>
        <c:idx val="4"/>
        <c:spPr>
          <a:ln>
            <a:prstDash val="dash"/>
          </a:ln>
        </c:spPr>
        <c:marker>
          <c:symbol val="none"/>
        </c:marker>
      </c:pivotFmt>
      <c:pivotFmt>
        <c:idx val="5"/>
        <c:spPr>
          <a:ln>
            <a:prstDash val="dash"/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ln>
            <a:prstDash val="dash"/>
          </a:ln>
        </c:spPr>
        <c:marker>
          <c:symbol val="none"/>
        </c:marker>
      </c:pivotFmt>
      <c:pivotFmt>
        <c:idx val="10"/>
        <c:spPr>
          <a:ln>
            <a:prstDash val="dash"/>
          </a:ln>
        </c:spPr>
        <c:marker>
          <c:symbol val="none"/>
        </c:marker>
      </c:pivotFmt>
      <c:pivotFmt>
        <c:idx val="11"/>
        <c:spPr>
          <a:ln>
            <a:prstDash val="dash"/>
          </a:ln>
        </c:spPr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prstDash val="dash"/>
          </a:ln>
        </c:spPr>
        <c:marker>
          <c:symbol val="none"/>
        </c:marker>
      </c:pivotFmt>
      <c:pivotFmt>
        <c:idx val="16"/>
        <c:spPr>
          <a:ln>
            <a:prstDash val="dash"/>
          </a:ln>
        </c:spPr>
        <c:marker>
          <c:symbol val="none"/>
        </c:marker>
      </c:pivotFmt>
      <c:pivotFmt>
        <c:idx val="17"/>
        <c:spPr>
          <a:ln>
            <a:prstDash val="dash"/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'Price v. Alloc'!$B$1:$B$2</c:f>
              <c:strCache>
                <c:ptCount val="1"/>
                <c:pt idx="0">
                  <c:v>Avg Price ($/ML) 07/08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Alloc'!$B$3:$B$15</c:f>
              <c:numCache>
                <c:formatCode>General</c:formatCode>
                <c:ptCount val="12"/>
                <c:pt idx="0">
                  <c:v>590</c:v>
                </c:pt>
                <c:pt idx="1">
                  <c:v>841</c:v>
                </c:pt>
                <c:pt idx="2">
                  <c:v>986</c:v>
                </c:pt>
                <c:pt idx="3">
                  <c:v>1166</c:v>
                </c:pt>
                <c:pt idx="4">
                  <c:v>683</c:v>
                </c:pt>
                <c:pt idx="5">
                  <c:v>345</c:v>
                </c:pt>
                <c:pt idx="6">
                  <c:v>207</c:v>
                </c:pt>
                <c:pt idx="7">
                  <c:v>266</c:v>
                </c:pt>
                <c:pt idx="8">
                  <c:v>326</c:v>
                </c:pt>
                <c:pt idx="9">
                  <c:v>357</c:v>
                </c:pt>
                <c:pt idx="10">
                  <c:v>473</c:v>
                </c:pt>
                <c:pt idx="11">
                  <c:v>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'Price v. Alloc'!$C$1:$C$2</c:f>
              <c:strCache>
                <c:ptCount val="1"/>
                <c:pt idx="0">
                  <c:v>Avg Price ($/ML) 08/09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Alloc'!$C$3:$C$15</c:f>
              <c:numCache>
                <c:formatCode>General</c:formatCode>
                <c:ptCount val="12"/>
                <c:pt idx="0">
                  <c:v>600</c:v>
                </c:pt>
                <c:pt idx="1">
                  <c:v>538</c:v>
                </c:pt>
                <c:pt idx="2">
                  <c:v>486</c:v>
                </c:pt>
                <c:pt idx="3">
                  <c:v>387</c:v>
                </c:pt>
                <c:pt idx="4">
                  <c:v>349</c:v>
                </c:pt>
                <c:pt idx="5">
                  <c:v>305</c:v>
                </c:pt>
                <c:pt idx="6">
                  <c:v>271</c:v>
                </c:pt>
                <c:pt idx="7">
                  <c:v>282</c:v>
                </c:pt>
                <c:pt idx="8">
                  <c:v>341</c:v>
                </c:pt>
                <c:pt idx="9">
                  <c:v>326</c:v>
                </c:pt>
                <c:pt idx="10">
                  <c:v>339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'Price v. Alloc'!$D$1:$D$2</c:f>
              <c:strCache>
                <c:ptCount val="1"/>
                <c:pt idx="0">
                  <c:v>Avg Price ($/ML) 09/10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Alloc'!$D$3:$D$15</c:f>
              <c:numCache>
                <c:formatCode>General</c:formatCode>
                <c:ptCount val="12"/>
                <c:pt idx="0">
                  <c:v>390</c:v>
                </c:pt>
                <c:pt idx="1">
                  <c:v>400</c:v>
                </c:pt>
                <c:pt idx="2">
                  <c:v>365</c:v>
                </c:pt>
                <c:pt idx="3">
                  <c:v>222</c:v>
                </c:pt>
                <c:pt idx="4">
                  <c:v>183</c:v>
                </c:pt>
                <c:pt idx="5">
                  <c:v>175</c:v>
                </c:pt>
                <c:pt idx="6">
                  <c:v>136</c:v>
                </c:pt>
                <c:pt idx="7">
                  <c:v>145</c:v>
                </c:pt>
                <c:pt idx="8">
                  <c:v>92</c:v>
                </c:pt>
                <c:pt idx="9">
                  <c:v>78</c:v>
                </c:pt>
                <c:pt idx="10">
                  <c:v>77</c:v>
                </c:pt>
                <c:pt idx="11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87808"/>
        <c:axId val="81278592"/>
      </c:lineChart>
      <c:lineChart>
        <c:grouping val="standard"/>
        <c:varyColors val="0"/>
        <c:ser>
          <c:idx val="3"/>
          <c:order val="3"/>
          <c:tx>
            <c:strRef>
              <c:f>'Price v. Alloc'!$E$1:$E$2</c:f>
              <c:strCache>
                <c:ptCount val="1"/>
                <c:pt idx="0">
                  <c:v>Avg allocation 07/08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Alloc'!$E$3:$E$15</c:f>
              <c:numCache>
                <c:formatCode>General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 v. Alloc'!$F$1:$F$2</c:f>
              <c:strCache>
                <c:ptCount val="1"/>
                <c:pt idx="0">
                  <c:v>Avg allocation 08/09</c:v>
                </c:pt>
              </c:strCache>
            </c:strRef>
          </c:tx>
          <c:spPr>
            <a:ln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Alloc'!$F$3:$F$15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 v. Alloc'!$G$1:$G$2</c:f>
              <c:strCache>
                <c:ptCount val="1"/>
                <c:pt idx="0">
                  <c:v>Avg allocation 09/10</c:v>
                </c:pt>
              </c:strCache>
            </c:strRef>
          </c:tx>
          <c:spPr>
            <a:ln>
              <a:solidFill>
                <a:schemeClr val="bg1"/>
              </a:solidFill>
              <a:prstDash val="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Alloc'!$G$3:$G$15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38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57888"/>
        <c:axId val="81279168"/>
      </c:lineChart>
      <c:catAx>
        <c:axId val="984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278592"/>
        <c:crosses val="autoZero"/>
        <c:auto val="0"/>
        <c:lblAlgn val="ctr"/>
        <c:lblOffset val="100"/>
        <c:noMultiLvlLbl val="0"/>
      </c:catAx>
      <c:valAx>
        <c:axId val="81278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allocation trade price ($/ML)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87808"/>
        <c:crosses val="autoZero"/>
        <c:crossBetween val="between"/>
      </c:valAx>
      <c:catAx>
        <c:axId val="9955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279168"/>
        <c:crosses val="autoZero"/>
        <c:auto val="0"/>
        <c:lblAlgn val="ctr"/>
        <c:lblOffset val="100"/>
        <c:noMultiLvlLbl val="0"/>
      </c:catAx>
      <c:valAx>
        <c:axId val="812791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% allocation southern MDB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55788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2336535833105532E-2"/>
          <c:y val="0.8475969670457858"/>
          <c:w val="0.89363344823218016"/>
          <c:h val="0.136530017081198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[NWC 2011 Long-term trade volumes_revised.xls]Price v. Alloc!PivotTable4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ln>
            <a:prstDash val="dash"/>
          </a:ln>
        </c:spPr>
        <c:marker>
          <c:symbol val="none"/>
        </c:marker>
      </c:pivotFmt>
      <c:pivotFmt>
        <c:idx val="4"/>
        <c:spPr>
          <a:ln>
            <a:prstDash val="dash"/>
          </a:ln>
        </c:spPr>
        <c:marker>
          <c:symbol val="none"/>
        </c:marker>
      </c:pivotFmt>
      <c:pivotFmt>
        <c:idx val="5"/>
        <c:spPr>
          <a:ln>
            <a:prstDash val="dash"/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ln>
            <a:prstDash val="dash"/>
          </a:ln>
        </c:spPr>
        <c:marker>
          <c:symbol val="none"/>
        </c:marker>
      </c:pivotFmt>
      <c:pivotFmt>
        <c:idx val="10"/>
        <c:spPr>
          <a:ln>
            <a:prstDash val="dash"/>
          </a:ln>
        </c:spPr>
        <c:marker>
          <c:symbol val="none"/>
        </c:marker>
      </c:pivotFmt>
      <c:pivotFmt>
        <c:idx val="11"/>
        <c:spPr>
          <a:ln>
            <a:prstDash val="dash"/>
          </a:ln>
        </c:spPr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prstDash val="dash"/>
          </a:ln>
        </c:spPr>
        <c:marker>
          <c:symbol val="none"/>
        </c:marker>
      </c:pivotFmt>
      <c:pivotFmt>
        <c:idx val="16"/>
        <c:spPr>
          <a:ln>
            <a:prstDash val="dash"/>
          </a:ln>
        </c:spPr>
        <c:marker>
          <c:symbol val="none"/>
        </c:marker>
      </c:pivotFmt>
      <c:pivotFmt>
        <c:idx val="17"/>
        <c:spPr>
          <a:ln>
            <a:prstDash val="dash"/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'Price v. Alloc'!$B$1:$B$2</c:f>
              <c:strCache>
                <c:ptCount val="1"/>
                <c:pt idx="0">
                  <c:v>Avg Price ($/ML) 07/08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Alloc'!$B$3:$B$15</c:f>
              <c:numCache>
                <c:formatCode>General</c:formatCode>
                <c:ptCount val="12"/>
                <c:pt idx="0">
                  <c:v>590</c:v>
                </c:pt>
                <c:pt idx="1">
                  <c:v>841</c:v>
                </c:pt>
                <c:pt idx="2">
                  <c:v>986</c:v>
                </c:pt>
                <c:pt idx="3">
                  <c:v>1166</c:v>
                </c:pt>
                <c:pt idx="4">
                  <c:v>683</c:v>
                </c:pt>
                <c:pt idx="5">
                  <c:v>345</c:v>
                </c:pt>
                <c:pt idx="6">
                  <c:v>207</c:v>
                </c:pt>
                <c:pt idx="7">
                  <c:v>266</c:v>
                </c:pt>
                <c:pt idx="8">
                  <c:v>326</c:v>
                </c:pt>
                <c:pt idx="9">
                  <c:v>357</c:v>
                </c:pt>
                <c:pt idx="10">
                  <c:v>473</c:v>
                </c:pt>
                <c:pt idx="11">
                  <c:v>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'Price v. Alloc'!$C$1:$C$2</c:f>
              <c:strCache>
                <c:ptCount val="1"/>
                <c:pt idx="0">
                  <c:v>Avg Price ($/ML) 08/09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Alloc'!$C$3:$C$15</c:f>
              <c:numCache>
                <c:formatCode>General</c:formatCode>
                <c:ptCount val="12"/>
                <c:pt idx="0">
                  <c:v>600</c:v>
                </c:pt>
                <c:pt idx="1">
                  <c:v>538</c:v>
                </c:pt>
                <c:pt idx="2">
                  <c:v>486</c:v>
                </c:pt>
                <c:pt idx="3">
                  <c:v>387</c:v>
                </c:pt>
                <c:pt idx="4">
                  <c:v>349</c:v>
                </c:pt>
                <c:pt idx="5">
                  <c:v>305</c:v>
                </c:pt>
                <c:pt idx="6">
                  <c:v>271</c:v>
                </c:pt>
                <c:pt idx="7">
                  <c:v>282</c:v>
                </c:pt>
                <c:pt idx="8">
                  <c:v>341</c:v>
                </c:pt>
                <c:pt idx="9">
                  <c:v>326</c:v>
                </c:pt>
                <c:pt idx="10">
                  <c:v>339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'Price v. Alloc'!$D$1:$D$2</c:f>
              <c:strCache>
                <c:ptCount val="1"/>
                <c:pt idx="0">
                  <c:v>Avg Price ($/ML) 09/10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Alloc'!$D$3:$D$15</c:f>
              <c:numCache>
                <c:formatCode>General</c:formatCode>
                <c:ptCount val="12"/>
                <c:pt idx="0">
                  <c:v>390</c:v>
                </c:pt>
                <c:pt idx="1">
                  <c:v>400</c:v>
                </c:pt>
                <c:pt idx="2">
                  <c:v>365</c:v>
                </c:pt>
                <c:pt idx="3">
                  <c:v>222</c:v>
                </c:pt>
                <c:pt idx="4">
                  <c:v>183</c:v>
                </c:pt>
                <c:pt idx="5">
                  <c:v>175</c:v>
                </c:pt>
                <c:pt idx="6">
                  <c:v>136</c:v>
                </c:pt>
                <c:pt idx="7">
                  <c:v>145</c:v>
                </c:pt>
                <c:pt idx="8">
                  <c:v>92</c:v>
                </c:pt>
                <c:pt idx="9">
                  <c:v>78</c:v>
                </c:pt>
                <c:pt idx="10">
                  <c:v>77</c:v>
                </c:pt>
                <c:pt idx="11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60800"/>
        <c:axId val="98017856"/>
      </c:lineChart>
      <c:lineChart>
        <c:grouping val="standard"/>
        <c:varyColors val="0"/>
        <c:ser>
          <c:idx val="3"/>
          <c:order val="3"/>
          <c:tx>
            <c:strRef>
              <c:f>'Price v. Alloc'!$E$1:$E$2</c:f>
              <c:strCache>
                <c:ptCount val="1"/>
                <c:pt idx="0">
                  <c:v>Avg allocation 07/08</c:v>
                </c:pt>
              </c:strCache>
            </c:strRef>
          </c:tx>
          <c:spPr>
            <a:ln>
              <a:solidFill>
                <a:schemeClr val="bg1"/>
              </a:solidFill>
              <a:prstDash val="sys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Alloc'!$E$3:$E$15</c:f>
              <c:numCache>
                <c:formatCode>General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 v. Alloc'!$F$1:$F$2</c:f>
              <c:strCache>
                <c:ptCount val="1"/>
                <c:pt idx="0">
                  <c:v>Avg allocation 08/09</c:v>
                </c:pt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Alloc'!$F$3:$F$15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 v. Alloc'!$G$1:$G$2</c:f>
              <c:strCache>
                <c:ptCount val="1"/>
                <c:pt idx="0">
                  <c:v>Avg allocation 09/10</c:v>
                </c:pt>
              </c:strCache>
            </c:strRef>
          </c:tx>
          <c:spPr>
            <a:ln>
              <a:solidFill>
                <a:schemeClr val="bg1"/>
              </a:solidFill>
              <a:prstDash val="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Alloc'!$G$3:$G$15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38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61312"/>
        <c:axId val="98018432"/>
      </c:lineChart>
      <c:catAx>
        <c:axId val="996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017856"/>
        <c:crosses val="autoZero"/>
        <c:auto val="0"/>
        <c:lblAlgn val="ctr"/>
        <c:lblOffset val="100"/>
        <c:noMultiLvlLbl val="0"/>
      </c:catAx>
      <c:valAx>
        <c:axId val="98017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allocation trade price ($/ML)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660800"/>
        <c:crosses val="autoZero"/>
        <c:crossBetween val="between"/>
      </c:valAx>
      <c:catAx>
        <c:axId val="9966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8018432"/>
        <c:crosses val="autoZero"/>
        <c:auto val="0"/>
        <c:lblAlgn val="ctr"/>
        <c:lblOffset val="100"/>
        <c:noMultiLvlLbl val="0"/>
      </c:catAx>
      <c:valAx>
        <c:axId val="9801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% allocation southern MDB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66131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2336535833105532E-2"/>
          <c:y val="0.8475969670457858"/>
          <c:w val="0.89363344823218016"/>
          <c:h val="0.136530017081198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[NWC 2011 Long-term trade volumes_revised.xls]Price v. Alloc!PivotTable4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ln>
            <a:prstDash val="dash"/>
          </a:ln>
        </c:spPr>
        <c:marker>
          <c:symbol val="none"/>
        </c:marker>
      </c:pivotFmt>
      <c:pivotFmt>
        <c:idx val="4"/>
        <c:spPr>
          <a:ln>
            <a:prstDash val="dash"/>
          </a:ln>
        </c:spPr>
        <c:marker>
          <c:symbol val="none"/>
        </c:marker>
      </c:pivotFmt>
      <c:pivotFmt>
        <c:idx val="5"/>
        <c:spPr>
          <a:ln>
            <a:prstDash val="dash"/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ln>
            <a:prstDash val="dash"/>
          </a:ln>
        </c:spPr>
        <c:marker>
          <c:symbol val="none"/>
        </c:marker>
      </c:pivotFmt>
      <c:pivotFmt>
        <c:idx val="10"/>
        <c:spPr>
          <a:ln>
            <a:prstDash val="dash"/>
          </a:ln>
        </c:spPr>
        <c:marker>
          <c:symbol val="none"/>
        </c:marker>
      </c:pivotFmt>
      <c:pivotFmt>
        <c:idx val="11"/>
        <c:spPr>
          <a:ln>
            <a:prstDash val="dash"/>
          </a:ln>
        </c:spPr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prstDash val="dash"/>
          </a:ln>
        </c:spPr>
        <c:marker>
          <c:symbol val="none"/>
        </c:marker>
      </c:pivotFmt>
      <c:pivotFmt>
        <c:idx val="16"/>
        <c:spPr>
          <a:ln>
            <a:prstDash val="dash"/>
          </a:ln>
        </c:spPr>
        <c:marker>
          <c:symbol val="none"/>
        </c:marker>
      </c:pivotFmt>
      <c:pivotFmt>
        <c:idx val="17"/>
        <c:spPr>
          <a:ln>
            <a:prstDash val="dash"/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'Price v. Alloc'!$B$1:$B$2</c:f>
              <c:strCache>
                <c:ptCount val="1"/>
                <c:pt idx="0">
                  <c:v>Avg Price ($/ML) 07/08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Alloc'!$B$3:$B$15</c:f>
              <c:numCache>
                <c:formatCode>General</c:formatCode>
                <c:ptCount val="12"/>
                <c:pt idx="0">
                  <c:v>590</c:v>
                </c:pt>
                <c:pt idx="1">
                  <c:v>841</c:v>
                </c:pt>
                <c:pt idx="2">
                  <c:v>986</c:v>
                </c:pt>
                <c:pt idx="3">
                  <c:v>1166</c:v>
                </c:pt>
                <c:pt idx="4">
                  <c:v>683</c:v>
                </c:pt>
                <c:pt idx="5">
                  <c:v>345</c:v>
                </c:pt>
                <c:pt idx="6">
                  <c:v>207</c:v>
                </c:pt>
                <c:pt idx="7">
                  <c:v>266</c:v>
                </c:pt>
                <c:pt idx="8">
                  <c:v>326</c:v>
                </c:pt>
                <c:pt idx="9">
                  <c:v>357</c:v>
                </c:pt>
                <c:pt idx="10">
                  <c:v>473</c:v>
                </c:pt>
                <c:pt idx="11">
                  <c:v>385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'Price v. Alloc'!$C$1:$C$2</c:f>
              <c:strCache>
                <c:ptCount val="1"/>
                <c:pt idx="0">
                  <c:v>Avg Price ($/ML) 08/09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Alloc'!$C$3:$C$15</c:f>
              <c:numCache>
                <c:formatCode>General</c:formatCode>
                <c:ptCount val="12"/>
                <c:pt idx="0">
                  <c:v>600</c:v>
                </c:pt>
                <c:pt idx="1">
                  <c:v>538</c:v>
                </c:pt>
                <c:pt idx="2">
                  <c:v>486</c:v>
                </c:pt>
                <c:pt idx="3">
                  <c:v>387</c:v>
                </c:pt>
                <c:pt idx="4">
                  <c:v>349</c:v>
                </c:pt>
                <c:pt idx="5">
                  <c:v>305</c:v>
                </c:pt>
                <c:pt idx="6">
                  <c:v>271</c:v>
                </c:pt>
                <c:pt idx="7">
                  <c:v>282</c:v>
                </c:pt>
                <c:pt idx="8">
                  <c:v>341</c:v>
                </c:pt>
                <c:pt idx="9">
                  <c:v>326</c:v>
                </c:pt>
                <c:pt idx="10">
                  <c:v>339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'Price v. Alloc'!$D$1:$D$2</c:f>
              <c:strCache>
                <c:ptCount val="1"/>
                <c:pt idx="0">
                  <c:v>Avg Price ($/ML) 09/10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Alloc'!$D$3:$D$15</c:f>
              <c:numCache>
                <c:formatCode>General</c:formatCode>
                <c:ptCount val="12"/>
                <c:pt idx="0">
                  <c:v>390</c:v>
                </c:pt>
                <c:pt idx="1">
                  <c:v>400</c:v>
                </c:pt>
                <c:pt idx="2">
                  <c:v>365</c:v>
                </c:pt>
                <c:pt idx="3">
                  <c:v>222</c:v>
                </c:pt>
                <c:pt idx="4">
                  <c:v>183</c:v>
                </c:pt>
                <c:pt idx="5">
                  <c:v>175</c:v>
                </c:pt>
                <c:pt idx="6">
                  <c:v>136</c:v>
                </c:pt>
                <c:pt idx="7">
                  <c:v>145</c:v>
                </c:pt>
                <c:pt idx="8">
                  <c:v>92</c:v>
                </c:pt>
                <c:pt idx="9">
                  <c:v>78</c:v>
                </c:pt>
                <c:pt idx="10">
                  <c:v>77</c:v>
                </c:pt>
                <c:pt idx="11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22368"/>
        <c:axId val="98020736"/>
      </c:lineChart>
      <c:lineChart>
        <c:grouping val="standard"/>
        <c:varyColors val="0"/>
        <c:ser>
          <c:idx val="3"/>
          <c:order val="3"/>
          <c:tx>
            <c:strRef>
              <c:f>'Price v. Alloc'!$E$1:$E$2</c:f>
              <c:strCache>
                <c:ptCount val="1"/>
                <c:pt idx="0">
                  <c:v>Avg allocation 07/08</c:v>
                </c:pt>
              </c:strCache>
            </c:strRef>
          </c:tx>
          <c:spPr>
            <a:ln>
              <a:solidFill>
                <a:schemeClr val="bg1"/>
              </a:solidFill>
              <a:prstDash val="sys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Alloc'!$E$3:$E$15</c:f>
              <c:numCache>
                <c:formatCode>General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 v. Alloc'!$F$1:$F$2</c:f>
              <c:strCache>
                <c:ptCount val="1"/>
                <c:pt idx="0">
                  <c:v>Avg allocation 08/09</c:v>
                </c:pt>
              </c:strCache>
            </c:strRef>
          </c:tx>
          <c:spPr>
            <a:ln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Alloc'!$F$3:$F$15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 v. Alloc'!$G$1:$G$2</c:f>
              <c:strCache>
                <c:ptCount val="1"/>
                <c:pt idx="0">
                  <c:v>Avg allocation 09/10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'Price v. Alloc'!$A$3:$A$15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'Price v. Alloc'!$G$3:$G$15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31</c:v>
                </c:pt>
                <c:pt idx="5">
                  <c:v>32</c:v>
                </c:pt>
                <c:pt idx="6">
                  <c:v>34</c:v>
                </c:pt>
                <c:pt idx="7">
                  <c:v>38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60288"/>
        <c:axId val="98021312"/>
      </c:lineChart>
      <c:catAx>
        <c:axId val="993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020736"/>
        <c:crosses val="autoZero"/>
        <c:auto val="0"/>
        <c:lblAlgn val="ctr"/>
        <c:lblOffset val="100"/>
        <c:noMultiLvlLbl val="0"/>
      </c:catAx>
      <c:valAx>
        <c:axId val="98020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allocation trade price ($/ML)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322368"/>
        <c:crosses val="autoZero"/>
        <c:crossBetween val="between"/>
      </c:valAx>
      <c:catAx>
        <c:axId val="9966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8021312"/>
        <c:crosses val="autoZero"/>
        <c:auto val="0"/>
        <c:lblAlgn val="ctr"/>
        <c:lblOffset val="100"/>
        <c:noMultiLvlLbl val="0"/>
      </c:catAx>
      <c:valAx>
        <c:axId val="980213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Average % allocation southern MDB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66028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2336535833105532E-2"/>
          <c:y val="0.8475969670457858"/>
          <c:w val="0.89363344823218016"/>
          <c:h val="0.1365300170811981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0.2375</cdr:x>
      <cdr:y>0.80793</cdr:y>
    </cdr:from>
    <cdr:to>
      <cdr:x>0.33333</cdr:x>
      <cdr:y>0.89329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5850" y="2524135"/>
          <a:ext cx="438135" cy="266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0" i="0" dirty="0">
              <a:latin typeface="Cambria Math"/>
            </a:rPr>
            <a:t>0.6</a:t>
          </a:r>
          <a:r>
            <a:rPr lang="en-AU" sz="1800" b="0" i="0" dirty="0">
              <a:latin typeface="Cambria Math"/>
              <a:ea typeface="Cambria Math"/>
            </a:rPr>
            <a:t>𝜃</a:t>
          </a:r>
          <a:endParaRPr lang="en-AU" sz="1800" dirty="0"/>
        </a:p>
      </cdr:txBody>
    </cdr:sp>
  </cdr:relSizeAnchor>
  <cdr:relSizeAnchor xmlns:cdr="http://schemas.openxmlformats.org/drawingml/2006/chartDrawing">
    <cdr:from>
      <cdr:x>0.4638</cdr:x>
      <cdr:y>0.81245</cdr:y>
    </cdr:from>
    <cdr:to>
      <cdr:x>0.55963</cdr:x>
      <cdr:y>0.89781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90156" y="4248472"/>
          <a:ext cx="762460" cy="446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b="0" i="0" dirty="0">
              <a:latin typeface="Cambria Math"/>
              <a:ea typeface="Cambria Math"/>
            </a:rPr>
            <a:t>𝜃</a:t>
          </a:r>
          <a:endParaRPr lang="en-AU" sz="1800" dirty="0"/>
        </a:p>
      </cdr:txBody>
    </cdr:sp>
  </cdr:relSizeAnchor>
  <cdr:relSizeAnchor xmlns:cdr="http://schemas.openxmlformats.org/drawingml/2006/chartDrawing">
    <cdr:from>
      <cdr:x>0.63194</cdr:x>
      <cdr:y>0.80793</cdr:y>
    </cdr:from>
    <cdr:to>
      <cdr:x>0.72778</cdr:x>
      <cdr:y>0.89329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89250" y="2524125"/>
          <a:ext cx="4381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b="0" i="0" dirty="0">
              <a:latin typeface="Cambria Math"/>
            </a:rPr>
            <a:t>1.2</a:t>
          </a:r>
          <a:r>
            <a:rPr lang="en-AU" sz="1800" b="0" i="0" dirty="0">
              <a:latin typeface="Cambria Math"/>
              <a:ea typeface="Cambria Math"/>
            </a:rPr>
            <a:t>𝜃</a:t>
          </a:r>
          <a:endParaRPr lang="en-AU" sz="1800" dirty="0"/>
        </a:p>
      </cdr:txBody>
    </cdr:sp>
  </cdr:relSizeAnchor>
  <cdr:relSizeAnchor xmlns:cdr="http://schemas.openxmlformats.org/drawingml/2006/chartDrawing">
    <cdr:from>
      <cdr:x>0.66291</cdr:x>
      <cdr:y>0.81245</cdr:y>
    </cdr:from>
    <cdr:to>
      <cdr:x>0.75875</cdr:x>
      <cdr:y>0.89781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74332" y="4248472"/>
          <a:ext cx="762539" cy="44636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0.24861</cdr:x>
      <cdr:y>0.82419</cdr:y>
    </cdr:from>
    <cdr:to>
      <cdr:x>0.34444</cdr:x>
      <cdr:y>0.90955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36650" y="2574935"/>
          <a:ext cx="438135" cy="266682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0.12894</cdr:x>
      <cdr:y>0.81245</cdr:y>
    </cdr:from>
    <cdr:to>
      <cdr:x>0.18324</cdr:x>
      <cdr:y>0.89507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25860" y="4248472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b="0" i="0" dirty="0" smtClean="0">
              <a:latin typeface="Cambria Math"/>
            </a:rPr>
            <a:t>0</a:t>
          </a:r>
          <a:endParaRPr lang="en-AU" sz="1800" dirty="0"/>
        </a:p>
      </cdr:txBody>
    </cdr:sp>
  </cdr:relSizeAnchor>
  <cdr:relSizeAnchor xmlns:cdr="http://schemas.openxmlformats.org/drawingml/2006/chartDrawing">
    <cdr:from>
      <cdr:x>0.83486</cdr:x>
      <cdr:y>0.81245</cdr:y>
    </cdr:from>
    <cdr:to>
      <cdr:x>0.9307</cdr:x>
      <cdr:y>0.89781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642484" y="4248472"/>
          <a:ext cx="762539" cy="446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b="0" i="0" dirty="0" smtClean="0">
              <a:latin typeface="Cambria Math"/>
            </a:rPr>
            <a:t>1.4</a:t>
          </a:r>
          <a:r>
            <a:rPr lang="en-AU" sz="1800" b="0" i="0" dirty="0" smtClean="0">
              <a:latin typeface="Cambria Math"/>
              <a:ea typeface="Cambria Math"/>
            </a:rPr>
            <a:t>𝜃</a:t>
          </a:r>
          <a:endParaRPr lang="en-A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32B-1442-4F8C-A160-0D5EB57A24C0}" type="datetimeFigureOut">
              <a:rPr lang="en-AU" smtClean="0"/>
              <a:pPr/>
              <a:t>13/06/2016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6F71-1FE9-4811-833E-31A9A4F69AB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27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4820-F59C-490B-A624-3CEFDFE2581B}" type="datetimeFigureOut">
              <a:rPr lang="en-AU" smtClean="0"/>
              <a:pPr/>
              <a:t>13/06/2016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E650-C70C-4B1D-9166-83BB0085451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3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9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19BD-DED3-4B9A-8377-9D85260CB9C9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24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</a:t>
            </a:r>
            <a:r>
              <a:rPr lang="en-US" baseline="0" dirty="0" smtClean="0"/>
              <a:t>s is nice!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94B32-4546-491D-8704-E1ADC9286F69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44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858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2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97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F963F-4DE6-49E6-A3A6-E2A732EE6354}" type="slidenum">
              <a:rPr lang="en-AU"/>
              <a:pPr/>
              <a:t>6</a:t>
            </a:fld>
            <a:endParaRPr lang="en-AU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4" rIns="91429" bIns="45714"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88FC1746-D626-40F4-85E4-4B6B4017F5EC}" type="slidenum">
              <a:rPr lang="en-AU" sz="1200">
                <a:latin typeface="Calibri" pitchFamily="34" charset="0"/>
              </a:rPr>
              <a:pPr algn="r"/>
              <a:t>7</a:t>
            </a:fld>
            <a:endParaRPr lang="en-AU" sz="1200">
              <a:latin typeface="Calibri" pitchFamily="34" charset="0"/>
            </a:endParaRPr>
          </a:p>
        </p:txBody>
      </p:sp>
      <p:sp>
        <p:nvSpPr>
          <p:cNvPr id="142341" name="Date Placeholder 4"/>
          <p:cNvSpPr txBox="1">
            <a:spLocks noGrp="1"/>
          </p:cNvSpPr>
          <p:nvPr/>
        </p:nvSpPr>
        <p:spPr bwMode="auto">
          <a:xfrm>
            <a:off x="3884076" y="0"/>
            <a:ext cx="2972289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r"/>
            <a:r>
              <a:rPr lang="en-AU" sz="1200">
                <a:latin typeface="Calibri" pitchFamily="34" charset="0"/>
              </a:rPr>
              <a:t>22/09/2010</a:t>
            </a:r>
          </a:p>
        </p:txBody>
      </p:sp>
      <p:sp>
        <p:nvSpPr>
          <p:cNvPr id="142342" name="Header Placeholder 5"/>
          <p:cNvSpPr txBox="1">
            <a:spLocks noGrp="1"/>
          </p:cNvSpPr>
          <p:nvPr/>
        </p:nvSpPr>
        <p:spPr bwMode="auto">
          <a:xfrm>
            <a:off x="1" y="0"/>
            <a:ext cx="2972290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AU" sz="1200">
                <a:latin typeface="Calibri" pitchFamily="34" charset="0"/>
              </a:rPr>
              <a:t>BASIN-PLAN-IN-CONFIDENCE</a:t>
            </a:r>
          </a:p>
        </p:txBody>
      </p:sp>
    </p:spTree>
    <p:extLst>
      <p:ext uri="{BB962C8B-B14F-4D97-AF65-F5344CB8AC3E}">
        <p14:creationId xmlns:p14="http://schemas.microsoft.com/office/powerpoint/2010/main" val="116143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FD4E-4D67-4385-968C-362E87A27446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2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35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19BD-DED3-4B9A-8377-9D85260CB9C9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34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19BD-DED3-4B9A-8377-9D85260CB9C9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08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19BD-DED3-4B9A-8377-9D85260CB9C9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0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4941169"/>
            <a:ext cx="7772400" cy="720080"/>
          </a:xfrm>
        </p:spPr>
        <p:txBody>
          <a:bodyPr>
            <a:normAutofit/>
          </a:bodyPr>
          <a:lstStyle>
            <a:lvl1pPr algn="r">
              <a:defRPr sz="3400">
                <a:solidFill>
                  <a:srgbClr val="0060A8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232" y="4534272"/>
            <a:ext cx="6400800" cy="40689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808285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oA_PPT_BS3_end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56" cy="687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UoA_logo_vert_cmyk_midbg.png"/>
          <p:cNvPicPr/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10772" y="318199"/>
            <a:ext cx="1107584" cy="821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48251"/>
            <a:ext cx="2895600" cy="365125"/>
          </a:xfrm>
        </p:spPr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808285"/>
                </a:solidFill>
                <a:latin typeface="Georgia" pitchFamily="18" charset="0"/>
              </a:defRPr>
            </a:lvl1pPr>
          </a:lstStyle>
          <a:p>
            <a:fld id="{95078D05-E1F1-4281-8199-8B61E9D7363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0A8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3" Type="http://schemas.openxmlformats.org/officeDocument/2006/relationships/image" Target="../media/image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d.Adamson@uq.edu.a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mailto:adam.loch@Adelaide.edu.a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86033" y="4941168"/>
            <a:ext cx="9195082" cy="72008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Adaptation responses to increasing drought frequency</a:t>
            </a:r>
            <a:endParaRPr lang="en-US" sz="3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Adamson &amp; Adam Loch – FEEM 13</a:t>
            </a:r>
            <a:r>
              <a:rPr lang="en-US" baseline="30000" dirty="0" smtClean="0"/>
              <a:t>th</a:t>
            </a:r>
            <a:r>
              <a:rPr lang="en-US" dirty="0" smtClean="0"/>
              <a:t> June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1248"/>
            <a:ext cx="3491880" cy="1042140"/>
          </a:xfrm>
          <a:prstGeom prst="rect">
            <a:avLst/>
          </a:prstGeom>
        </p:spPr>
      </p:pic>
      <p:sp>
        <p:nvSpPr>
          <p:cNvPr id="3" name="AutoShape 2" descr="Image result for university of queensl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1557234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5" y="5844768"/>
            <a:ext cx="2060784" cy="1013232"/>
          </a:xfrm>
          <a:prstGeom prst="rect">
            <a:avLst/>
          </a:prstGeom>
        </p:spPr>
      </p:pic>
      <p:pic>
        <p:nvPicPr>
          <p:cNvPr id="6148" name="Picture 4" descr="Image result for university of queens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44768"/>
            <a:ext cx="1627708" cy="10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47" y="4462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Focus on efficiency (engineering) solutions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7170" name="Picture 2" descr="https://artes-apps.esa.int/sites/default/files/grapelook_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22" y="2420888"/>
            <a:ext cx="3905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a/ab/Agricultural_Sprinklers.jpg/383px-Agricultural_Sprinkl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11589"/>
            <a:ext cx="3414734" cy="21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aliforniawaterblog.files.wordpress.com/2013/08/pivotwithdrops-e1376447052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807327"/>
            <a:ext cx="3414735" cy="18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pelotas13horas.com.br/i/3/noticias/noticia/foto/320/dc/dcc3d624-074b-4133-8079-19a5530491e5/707/original/1447352128/1458680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2" y="2451812"/>
            <a:ext cx="2992115" cy="1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1" y="807326"/>
            <a:ext cx="3096113" cy="1878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2420888"/>
            <a:ext cx="3238500" cy="2024320"/>
          </a:xfrm>
          <a:prstGeom prst="rect">
            <a:avLst/>
          </a:prstGeom>
        </p:spPr>
      </p:pic>
      <p:pic>
        <p:nvPicPr>
          <p:cNvPr id="7180" name="Picture 12" descr="http://www.abc.net.au/reslib/201008/r612391_40551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27052"/>
            <a:ext cx="3055150" cy="21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2157" y="1746378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On-farm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049522" y="5120393"/>
            <a:ext cx="98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Off-farm</a:t>
            </a:r>
            <a:endParaRPr lang="en-AU" dirty="0"/>
          </a:p>
        </p:txBody>
      </p:sp>
      <p:sp>
        <p:nvSpPr>
          <p:cNvPr id="9" name="Left Arrow 8"/>
          <p:cNvSpPr/>
          <p:nvPr/>
        </p:nvSpPr>
        <p:spPr>
          <a:xfrm>
            <a:off x="3777803" y="5489725"/>
            <a:ext cx="493725" cy="333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Left Arrow 16"/>
          <p:cNvSpPr/>
          <p:nvPr/>
        </p:nvSpPr>
        <p:spPr>
          <a:xfrm rot="10800000">
            <a:off x="4598622" y="1470336"/>
            <a:ext cx="493725" cy="333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9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24324" r="5032" b="20378"/>
          <a:stretch>
            <a:fillRect/>
          </a:stretch>
        </p:blipFill>
        <p:spPr bwMode="auto">
          <a:xfrm>
            <a:off x="12699" y="1124744"/>
            <a:ext cx="9131301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" y="404664"/>
            <a:ext cx="9013452" cy="54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 contingent analysis (SCA)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Section 2: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1296144" cy="6372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222567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AU" dirty="0" smtClean="0"/>
              <a:t>We will explain how and why farmers respond differently to these signals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Decision making under uncertainty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Decision making models are the cornerstone of risk and uncertainty</a:t>
            </a:r>
          </a:p>
          <a:p>
            <a:endParaRPr lang="en-AU" dirty="0" smtClean="0"/>
          </a:p>
          <a:p>
            <a:r>
              <a:rPr lang="en-AU" dirty="0" smtClean="0"/>
              <a:t>Traditionally involves stochastic representation of uncertain variables and parameters</a:t>
            </a:r>
          </a:p>
          <a:p>
            <a:endParaRPr lang="en-AU" dirty="0" smtClean="0"/>
          </a:p>
          <a:p>
            <a:r>
              <a:rPr lang="en-AU" dirty="0" smtClean="0"/>
              <a:t>Helps illustrate the inherent variability in natural systems</a:t>
            </a:r>
          </a:p>
          <a:p>
            <a:endParaRPr lang="en-AU" dirty="0" smtClean="0"/>
          </a:p>
          <a:p>
            <a:r>
              <a:rPr lang="en-AU" dirty="0" smtClean="0"/>
              <a:t>BUT … Just and Pope (2003) find this provides little practical policy benefit</a:t>
            </a:r>
          </a:p>
          <a:p>
            <a:pPr lvl="1"/>
            <a:r>
              <a:rPr lang="en-AU" dirty="0" smtClean="0"/>
              <a:t>In response, suggest state-contingent analysis (SCA)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00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 Contingent Analysis (SCA)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AU" sz="1800" dirty="0" smtClean="0"/>
                  <a:t>Foundations </a:t>
                </a:r>
                <a:r>
                  <a:rPr lang="en-AU" sz="1800" dirty="0"/>
                  <a:t>are derived from Arrow (1953) and </a:t>
                </a:r>
                <a:r>
                  <a:rPr lang="en-AU" sz="1800" dirty="0" err="1"/>
                  <a:t>Debru</a:t>
                </a:r>
                <a:r>
                  <a:rPr lang="en-AU" sz="1800" dirty="0"/>
                  <a:t> (1959) work on state-space:</a:t>
                </a:r>
              </a:p>
              <a:p>
                <a:pPr lvl="1"/>
                <a:r>
                  <a:rPr lang="en-AU" sz="1800" dirty="0"/>
                  <a:t>Nature =  provides a complete description of the state-space of uncertainty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/>
                          </a:rPr>
                          <m:t>𝑆</m:t>
                        </m:r>
                        <m:r>
                          <a:rPr lang="en-AU" sz="1800" i="1">
                            <a:latin typeface="Cambria Math"/>
                          </a:rPr>
                          <m:t> </m:t>
                        </m:r>
                        <m:r>
                          <a:rPr lang="en-AU" sz="1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AU" sz="18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AU" sz="1800" b="1" i="1">
                            <a:latin typeface="Cambria Math"/>
                          </a:rPr>
                          <m:t>𝛀</m:t>
                        </m:r>
                      </m:e>
                    </m:d>
                  </m:oMath>
                </a14:m>
                <a:endParaRPr lang="en-AU" sz="1800" dirty="0"/>
              </a:p>
              <a:p>
                <a:pPr lvl="1"/>
                <a:r>
                  <a:rPr lang="en-AU" sz="1800" dirty="0"/>
                  <a:t>possible states (s) are exhaustive, mutually exclusive, and real</a:t>
                </a:r>
              </a:p>
              <a:p>
                <a:pPr lvl="1"/>
                <a:endParaRPr lang="en-AU" sz="1800" dirty="0"/>
              </a:p>
              <a:p>
                <a:r>
                  <a:rPr lang="en-AU" sz="1800" dirty="0"/>
                  <a:t>Chambers &amp; Quiggin(2000) expanded on this </a:t>
                </a:r>
              </a:p>
              <a:p>
                <a:pPr lvl="1"/>
                <a:r>
                  <a:rPr lang="en-AU" sz="1800" dirty="0"/>
                  <a:t>dual optimisation</a:t>
                </a:r>
              </a:p>
              <a:p>
                <a:pPr lvl="1"/>
                <a:r>
                  <a:rPr lang="en-AU" sz="1800" dirty="0"/>
                  <a:t>Decision maker has no ability to control what state occurs</a:t>
                </a:r>
              </a:p>
              <a:p>
                <a:pPr lvl="1"/>
                <a:r>
                  <a:rPr lang="en-AU" sz="1800" dirty="0"/>
                  <a:t>Each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/>
                      </a:rPr>
                      <m:t>𝑠</m:t>
                    </m:r>
                  </m:oMath>
                </a14:m>
                <a:r>
                  <a:rPr lang="en-AU" sz="1800" dirty="0"/>
                  <a:t> has unique management response, yields, prices, inputs and outputs </a:t>
                </a:r>
              </a:p>
              <a:p>
                <a:pPr lvl="1"/>
                <a:r>
                  <a:rPr lang="en-AU" sz="1800" dirty="0"/>
                  <a:t>Provides a mechanism for dealing with discontinuous functions (non-convexity)</a:t>
                </a:r>
              </a:p>
              <a:p>
                <a:pPr lvl="1"/>
                <a:r>
                  <a:rPr lang="en-AU" sz="1800" dirty="0"/>
                  <a:t>Once a state is revelled all uncertainty disappears allowing for traditional approaches to deal with risk to be used</a:t>
                </a:r>
              </a:p>
              <a:p>
                <a:endParaRPr lang="en-AU" sz="1800" dirty="0"/>
              </a:p>
              <a:p>
                <a:r>
                  <a:rPr lang="en-AU" sz="1800" dirty="0"/>
                  <a:t>Separates the environmental signal from the management </a:t>
                </a:r>
                <a:r>
                  <a:rPr lang="en-AU" sz="1800" dirty="0" smtClean="0"/>
                  <a:t>action</a:t>
                </a:r>
                <a:endParaRPr lang="en-AU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674" b="-144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8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 smtClean="0"/>
                  <a:t>Stochastic Water Supply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10855232"/>
              </p:ext>
            </p:extLst>
          </p:nvPr>
        </p:nvGraphicFramePr>
        <p:xfrm>
          <a:off x="593812" y="1340768"/>
          <a:ext cx="795637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Water supply and allocation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Variability in rainfall necessitated the need for a portfolio of water rights with declining reliability of supply. </a:t>
            </a:r>
          </a:p>
          <a:p>
            <a:pPr lvl="1"/>
            <a:r>
              <a:rPr lang="en-AU" dirty="0" smtClean="0"/>
              <a:t>High Security</a:t>
            </a:r>
          </a:p>
          <a:p>
            <a:pPr lvl="1"/>
            <a:r>
              <a:rPr lang="en-AU" dirty="0" smtClean="0"/>
              <a:t>General Security</a:t>
            </a:r>
          </a:p>
          <a:p>
            <a:pPr lvl="1"/>
            <a:r>
              <a:rPr lang="en-AU" dirty="0" smtClean="0"/>
              <a:t>Supplementary Security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The allocation of water to rights is made throughout the season.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4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Farmer Water Supply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Total </a:t>
                </a:r>
                <a:r>
                  <a:rPr lang="en-AU" dirty="0"/>
                  <a:t>water supply in a given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𝑇𝑊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is the sum of announced supply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𝐴𝑆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  <m:r>
                              <a:rPr lang="en-AU" i="1">
                                <a:latin typeface="Cambria Math"/>
                              </a:rPr>
                              <m:t>,</m:t>
                            </m:r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toward all water entitlements over a given number (</a:t>
                </a:r>
                <a:r>
                  <a:rPr lang="en-AU" i="1" dirty="0"/>
                  <a:t>n</a:t>
                </a:r>
                <a:r>
                  <a:rPr lang="en-AU" dirty="0"/>
                  <a:t>) of allocation announcements</a:t>
                </a:r>
                <a:r>
                  <a:rPr lang="en-AU" dirty="0" smtClean="0"/>
                  <a:t>: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AU" i="1">
                            <a:latin typeface="Cambria Math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/>
                          </a:rPr>
                          <m:t>𝑖</m:t>
                        </m:r>
                        <m:r>
                          <a:rPr lang="en-A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𝐴𝑆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  <m:r>
                              <a:rPr lang="en-AU" i="1">
                                <a:latin typeface="Cambria Math"/>
                              </a:rPr>
                              <m:t>,</m:t>
                            </m:r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AS is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is </a:t>
                </a:r>
                <a:r>
                  <a:rPr lang="en-AU" dirty="0"/>
                  <a:t>the product of the water </a:t>
                </a:r>
                <a:r>
                  <a:rPr lang="en-AU" dirty="0" smtClean="0"/>
                  <a:t>entitlement portfolio </a:t>
                </a:r>
                <a:r>
                  <a:rPr lang="en-AU" i="1" dirty="0" smtClean="0"/>
                  <a:t>E</a:t>
                </a:r>
                <a:r>
                  <a:rPr lang="en-AU" dirty="0"/>
                  <a:t> </a:t>
                </a:r>
                <a:r>
                  <a:rPr lang="en-AU" dirty="0" smtClean="0"/>
                  <a:t>(matrix </a:t>
                </a:r>
                <a:r>
                  <a:rPr lang="en-AU" dirty="0"/>
                  <a:t>with dimensions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𝐸</m:t>
                        </m:r>
                        <m:r>
                          <a:rPr lang="en-AU" i="1">
                            <a:latin typeface="Cambria Math"/>
                          </a:rPr>
                          <m:t> ×1</m:t>
                        </m:r>
                      </m:e>
                    </m:d>
                    <m:r>
                      <a:rPr lang="en-A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 smtClean="0"/>
                  <a:t> </a:t>
                </a:r>
                <a:r>
                  <a:rPr lang="en-AU" dirty="0"/>
                  <a:t>and the reliability of those </a:t>
                </a:r>
                <a:r>
                  <a:rPr lang="en-AU" dirty="0" smtClean="0"/>
                  <a:t>entitlements </a:t>
                </a:r>
                <a:r>
                  <a:rPr lang="en-AU" i="1" dirty="0"/>
                  <a:t>ER</a:t>
                </a:r>
                <a:r>
                  <a:rPr lang="en-AU" dirty="0"/>
                  <a:t> with dimensions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𝐸</m:t>
                        </m:r>
                        <m:r>
                          <a:rPr lang="en-AU" i="1">
                            <a:latin typeface="Cambria Math"/>
                          </a:rPr>
                          <m:t> ×</m:t>
                        </m:r>
                        <m:r>
                          <a:rPr lang="en-AU" i="1">
                            <a:latin typeface="Cambria Math"/>
                          </a:rPr>
                          <m:t>𝑆</m:t>
                        </m:r>
                        <m:r>
                          <a:rPr lang="en-AU" i="1">
                            <a:latin typeface="Cambria Math"/>
                          </a:rPr>
                          <m:t>×</m:t>
                        </m:r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:</m:t>
                    </m:r>
                  </m:oMath>
                </a14:m>
                <a:endParaRPr lang="en-AU" dirty="0" smtClean="0"/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</m:t>
                        </m:r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r>
                      <a:rPr lang="en-AU" i="1">
                        <a:latin typeface="Cambria Math"/>
                      </a:rPr>
                      <m:t>𝐸</m:t>
                    </m:r>
                    <m:r>
                      <a:rPr lang="en-AU" i="1">
                        <a:latin typeface="Cambria Math"/>
                      </a:rPr>
                      <m:t> ×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𝐸𝑅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</m:t>
                        </m:r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1026" name="Picture 2" descr="https://www.researchgate.net/profile/Armaghan_Omrani/publication/263008795/figure/fig2/AS:296426237120512@1447684930059/Fig-3-world-water-distribution-Source-Shiklomanov-19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62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Crop Requirements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Crop water requirements by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)</m:t>
                    </m:r>
                  </m:oMath>
                </a14:m>
                <a:r>
                  <a:rPr lang="en-AU" dirty="0"/>
                  <a:t> are the sum of maintenance water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𝑀𝑊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required to keep a crop </a:t>
                </a:r>
                <a:r>
                  <a:rPr lang="en-AU" dirty="0" smtClean="0"/>
                  <a:t>alive, </a:t>
                </a:r>
                <a:r>
                  <a:rPr lang="en-AU" dirty="0"/>
                  <a:t>and productive water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𝑃𝑊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required to generate a commercial yield</a:t>
                </a:r>
                <a:r>
                  <a:rPr lang="en-AU" dirty="0" smtClean="0"/>
                  <a:t>: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𝑀𝑊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AU" i="1">
                            <a:latin typeface="Cambria Math"/>
                          </a:rPr>
                          <m:t> +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</a:rPr>
                              <m:t> </m:t>
                            </m:r>
                            <m:r>
                              <a:rPr lang="en-AU" i="1">
                                <a:latin typeface="Cambria Math"/>
                              </a:rPr>
                              <m:t>𝑃𝑊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Decision makers response to a drought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the crop dies. </a:t>
                </a:r>
                <a:endParaRPr lang="en-AU" dirty="0" smtClean="0"/>
              </a:p>
              <a:p>
                <a:endParaRPr lang="en-AU" dirty="0"/>
              </a:p>
              <a:p>
                <a:r>
                  <a:rPr lang="en-AU" dirty="0" smtClean="0"/>
                  <a:t>In </a:t>
                </a:r>
                <a:r>
                  <a:rPr lang="en-AU" dirty="0"/>
                  <a:t>our game there are two announcement periods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r>
                  <a:rPr lang="en-AU" dirty="0"/>
                  <a:t> and a commodity can survive without water or yield loss until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r>
                  <a:rPr lang="en-AU" dirty="0"/>
                  <a:t> is revealed</a:t>
                </a:r>
                <a:r>
                  <a:rPr lang="en-AU" dirty="0" smtClean="0"/>
                  <a:t>.</a:t>
                </a:r>
              </a:p>
              <a:p>
                <a:endParaRPr lang="en-AU" dirty="0"/>
              </a:p>
              <a:p>
                <a:r>
                  <a:rPr lang="en-AU" dirty="0" smtClean="0"/>
                  <a:t>Illustrate </a:t>
                </a:r>
                <a:r>
                  <a:rPr lang="en-AU" dirty="0"/>
                  <a:t>differences between perennial and annual crop producers in a two-period game between the producer and nature within the state space.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 r="-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the game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268760"/>
            <a:ext cx="6527495" cy="4859461"/>
            <a:chOff x="0" y="0"/>
            <a:chExt cx="5207302" cy="4148379"/>
          </a:xfrm>
        </p:grpSpPr>
        <p:sp>
          <p:nvSpPr>
            <p:cNvPr id="5" name="Rounded Rectangle 4"/>
            <p:cNvSpPr/>
            <p:nvPr/>
          </p:nvSpPr>
          <p:spPr>
            <a:xfrm>
              <a:off x="4285282" y="612183"/>
              <a:ext cx="922020" cy="2895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AU" sz="16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Cost </a:t>
              </a:r>
              <a:r>
                <a:rPr lang="en-AU" sz="1600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AU" sz="16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0</a:t>
              </a:r>
              <a:endParaRPr lang="en-AU" sz="1600" dirty="0">
                <a:effectLst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876300" cy="49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(n = 1)</a:t>
                  </a:r>
                  <a:b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</m:e>
                          <m:sub>
                            <m: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𝒔</m:t>
                            </m:r>
                          </m:sub>
                        </m:sSub>
                        <m:r>
                          <a:rPr lang="en-AU" sz="1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𝑴𝑾</m:t>
                        </m:r>
                      </m:oMath>
                    </m:oMathPara>
                  </a14:m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0"/>
                  <a:ext cx="876300" cy="4953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 flipH="1">
              <a:off x="472699" y="756963"/>
              <a:ext cx="7749" cy="177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07390" y="123986"/>
              <a:ext cx="87630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b="1" i="1" dirty="0">
                  <a:effectLst/>
                  <a:latin typeface="Times New Roman"/>
                  <a:ea typeface="Calibri"/>
                  <a:cs typeface="Times New Roman"/>
                </a:rPr>
                <a:t>Action</a:t>
              </a:r>
              <a:endParaRPr lang="en-A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417736" y="46495"/>
                  <a:ext cx="876300" cy="510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(n = 2)</a:t>
                  </a:r>
                  <a:b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</m:e>
                          <m:sub>
                            <m: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𝒔</m:t>
                            </m:r>
                          </m:sub>
                        </m:sSub>
                        <m:r>
                          <a:rPr lang="en-AU" sz="1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𝑴𝑾</m:t>
                        </m:r>
                      </m:oMath>
                    </m:oMathPara>
                  </a14:m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7736" y="46495"/>
                  <a:ext cx="876300" cy="5105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06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378631" y="131735"/>
              <a:ext cx="87630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b="1" i="1">
                  <a:effectLst/>
                  <a:latin typeface="Times New Roman"/>
                  <a:ea typeface="Calibri"/>
                  <a:cs typeface="Times New Roman"/>
                </a:rPr>
                <a:t>Action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12922" y="1573078"/>
              <a:ext cx="1310640" cy="982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50929" y="2851688"/>
              <a:ext cx="1293495" cy="1038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09227" y="604434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62733" y="2541722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619214" y="1565328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650211" y="1115878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14780" y="1317356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363492" y="1247613"/>
              <a:ext cx="28194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47994" y="1534332"/>
              <a:ext cx="274320" cy="17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 rot="19390897">
              <a:off x="838784" y="1817666"/>
              <a:ext cx="935192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dirty="0">
                  <a:effectLst/>
                  <a:latin typeface="Times New Roman"/>
                  <a:ea typeface="Calibri"/>
                  <a:cs typeface="Times New Roman"/>
                </a:rPr>
                <a:t>Do nothing</a:t>
              </a:r>
              <a:endParaRPr lang="en-A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626963" y="2789695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611465" y="2340244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83783" y="2541722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324746" y="2502976"/>
              <a:ext cx="28194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32495" y="2750949"/>
              <a:ext cx="274320" cy="17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89675" y="2479728"/>
              <a:ext cx="120396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effectLst/>
                  <a:latin typeface="Times New Roman"/>
                  <a:ea typeface="Calibri"/>
                  <a:cs typeface="Times New Roman"/>
                </a:rPr>
                <a:t>Buy water (part)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97424" y="2704454"/>
              <a:ext cx="12725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2595966" y="3843579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45038" y="3820332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93750" y="3990813"/>
              <a:ext cx="2895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 rot="2205766">
              <a:off x="613428" y="3342451"/>
              <a:ext cx="120396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dirty="0">
                  <a:effectLst/>
                  <a:latin typeface="Times New Roman"/>
                  <a:ea typeface="Calibri"/>
                  <a:cs typeface="Times New Roman"/>
                </a:rPr>
                <a:t>Buy water (all)</a:t>
              </a:r>
              <a:endParaRPr lang="en-A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169404" y="1177871"/>
              <a:ext cx="113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146156" y="1627322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37668" y="1867545"/>
              <a:ext cx="3175" cy="17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45417" y="2038027"/>
              <a:ext cx="12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161655" y="2479728"/>
              <a:ext cx="113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146156" y="2929179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37668" y="3099661"/>
              <a:ext cx="0" cy="37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45417" y="3463871"/>
              <a:ext cx="12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146156" y="4091552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>
            <a:off x="1746262" y="2161137"/>
            <a:ext cx="44442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Perennial Producer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a </a:t>
                </a:r>
                <a:r>
                  <a:rPr lang="en-AU" dirty="0"/>
                  <a:t>producer has </a:t>
                </a:r>
                <a:r>
                  <a:rPr lang="en-AU" dirty="0" smtClean="0"/>
                  <a:t>two options:</a:t>
                </a:r>
              </a:p>
              <a:p>
                <a:endParaRPr lang="en-AU" dirty="0" smtClean="0"/>
              </a:p>
              <a:p>
                <a:pPr lvl="1"/>
                <a:r>
                  <a:rPr lang="en-AU" dirty="0" smtClean="0"/>
                  <a:t>Wait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is revealed betting that it will </a:t>
                </a:r>
                <a:r>
                  <a:rPr lang="en-AU" dirty="0"/>
                  <a:t>satisfice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endParaRPr lang="en-AU" dirty="0" smtClean="0"/>
              </a:p>
              <a:p>
                <a:pPr lvl="1"/>
                <a:endParaRPr lang="en-AU" dirty="0" smtClean="0"/>
              </a:p>
              <a:p>
                <a:pPr lvl="1"/>
                <a:r>
                  <a:rPr lang="en-AU" dirty="0" smtClean="0"/>
                  <a:t>Or enter the market and purchase water </a:t>
                </a:r>
                <a:endParaRPr lang="en-AU" dirty="0"/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Perennial Producer: Decision Wait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Wait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is revealed</a:t>
                </a:r>
              </a:p>
              <a:p>
                <a:endParaRPr lang="en-AU" dirty="0"/>
              </a:p>
              <a:p>
                <a:r>
                  <a:rPr lang="en-AU" dirty="0" smtClean="0"/>
                  <a:t>As </a:t>
                </a:r>
                <a:r>
                  <a:rPr lang="en-AU" dirty="0"/>
                  <a:t>the maintenance supply gap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𝑀𝐺</m:t>
                    </m:r>
                    <m:r>
                      <a:rPr lang="en-AU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 →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the producer becomes the ultimate risk-taker, betting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AU" dirty="0"/>
                  <a:t>.</a:t>
                </a:r>
                <a:endParaRPr lang="en-AU" dirty="0" smtClean="0"/>
              </a:p>
              <a:p>
                <a:endParaRPr lang="en-AU" dirty="0"/>
              </a:p>
              <a:p>
                <a:r>
                  <a:rPr lang="en-AU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 &lt;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 </m:t>
                    </m:r>
                  </m:oMath>
                </a14:m>
                <a:r>
                  <a:rPr lang="en-AU" dirty="0"/>
                  <a:t>and the producer wishes to keep the crop </a:t>
                </a:r>
                <a:r>
                  <a:rPr lang="en-AU" dirty="0" smtClean="0"/>
                  <a:t>alive</a:t>
                </a:r>
                <a:r>
                  <a:rPr lang="en-AU" dirty="0"/>
                  <a:t>: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Water price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→</m:t>
                    </m:r>
                  </m:oMath>
                </a14:m>
                <a:r>
                  <a:rPr lang="en-AU" dirty="0" smtClean="0"/>
                  <a:t>  </a:t>
                </a:r>
                <a:r>
                  <a:rPr lang="en-AU" dirty="0"/>
                  <a:t>choke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AU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AU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AU" dirty="0"/>
                  <a:t> per megalitre 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The </a:t>
                </a:r>
                <a:r>
                  <a:rPr lang="en-AU" dirty="0"/>
                  <a:t>cost of this strategy will be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𝑀𝐺</m:t>
                    </m:r>
                    <m:r>
                      <a:rPr lang="en-AU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AU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>
                        <a:latin typeface="Cambria Math"/>
                      </a:rPr>
                      <m:t>or</m:t>
                    </m:r>
                    <m:r>
                      <a:rPr lang="en-AU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A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AU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AU">
                        <a:latin typeface="Cambria Math"/>
                      </a:rPr>
                      <m:t> </m:t>
                    </m:r>
                  </m:oMath>
                </a14:m>
                <a:r>
                  <a:rPr lang="en-AU" dirty="0" smtClean="0"/>
                  <a:t>.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Perennial Producer</a:t>
            </a:r>
            <a:r>
              <a:rPr lang="en-AU" dirty="0" smtClean="0"/>
              <a:t>: </a:t>
            </a:r>
            <a:r>
              <a:rPr lang="en-AU" dirty="0"/>
              <a:t>Decision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But, </a:t>
                </a:r>
                <a:r>
                  <a:rPr lang="en-AU" dirty="0"/>
                  <a:t>if water is not </a:t>
                </a:r>
                <a:r>
                  <a:rPr lang="en-AU" dirty="0" smtClean="0"/>
                  <a:t>available:</a:t>
                </a:r>
              </a:p>
              <a:p>
                <a:endParaRPr lang="en-AU" dirty="0"/>
              </a:p>
              <a:p>
                <a:pPr lvl="1"/>
                <a:r>
                  <a:rPr lang="en-AU" dirty="0" smtClean="0"/>
                  <a:t>reduce </a:t>
                </a:r>
                <a:r>
                  <a:rPr lang="en-AU" dirty="0"/>
                  <a:t>their irrigated area until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</m:t>
                        </m:r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AU" dirty="0" smtClean="0"/>
              </a:p>
              <a:p>
                <a:pPr lvl="1"/>
                <a:endParaRPr lang="en-AU" dirty="0" smtClean="0"/>
              </a:p>
              <a:p>
                <a:pPr lvl="1"/>
                <a:r>
                  <a:rPr lang="en-AU" dirty="0" smtClean="0"/>
                  <a:t>In this case the per Ha loses are</a:t>
                </a:r>
              </a:p>
              <a:p>
                <a:pPr lvl="2"/>
                <a:r>
                  <a:rPr lang="en-AU" dirty="0" smtClean="0"/>
                  <a:t>capital </a:t>
                </a:r>
                <a:r>
                  <a:rPr lang="en-AU" dirty="0"/>
                  <a:t>invested and, </a:t>
                </a:r>
                <a:endParaRPr lang="en-AU" dirty="0" smtClean="0"/>
              </a:p>
              <a:p>
                <a:pPr lvl="2"/>
                <a:r>
                  <a:rPr lang="en-AU" dirty="0" smtClean="0"/>
                  <a:t>opportunity </a:t>
                </a:r>
                <a:r>
                  <a:rPr lang="en-AU" dirty="0"/>
                  <a:t>costs associated with bringing forward </a:t>
                </a:r>
                <a:r>
                  <a:rPr lang="en-AU" dirty="0" smtClean="0"/>
                  <a:t>investments.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Perennial Producer: Decision Buy All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, </a:t>
                </a:r>
                <a:r>
                  <a:rPr lang="en-AU" dirty="0" smtClean="0"/>
                  <a:t>purchase water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𝑊𝑇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to offset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𝑀𝐺</m:t>
                    </m:r>
                  </m:oMath>
                </a14:m>
                <a:r>
                  <a:rPr lang="en-AU" dirty="0"/>
                  <a:t>. </a:t>
                </a:r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𝑊𝑇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,1 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𝑀𝐺</m:t>
                    </m:r>
                  </m:oMath>
                </a14:m>
                <a:r>
                  <a:rPr lang="en-AU" dirty="0"/>
                  <a:t>, the producer is betting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AU" dirty="0"/>
                  <a:t>; they can be described as the ultimate risk-averse producer with perfect capital preservation objectives. </a:t>
                </a:r>
                <a:endParaRPr lang="en-AU" dirty="0" smtClean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8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21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Perennial Producer: Decision Buy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if the </a:t>
                </a:r>
                <a:r>
                  <a:rPr lang="en-AU" dirty="0"/>
                  <a:t>majority of producers believe that the future state will be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𝑠</m:t>
                    </m:r>
                    <m:r>
                      <a:rPr lang="en-AU" i="1">
                        <a:latin typeface="Cambria Math"/>
                      </a:rPr>
                      <m:t>1</m:t>
                    </m:r>
                  </m:oMath>
                </a14:m>
                <a:r>
                  <a:rPr lang="en-AU" dirty="0"/>
                  <a:t> then the price of water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AU" dirty="0"/>
                  <a:t>. </a:t>
                </a:r>
              </a:p>
              <a:p>
                <a:endParaRPr lang="en-AU" dirty="0" smtClean="0"/>
              </a:p>
              <a:p>
                <a:r>
                  <a:rPr lang="en-AU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r>
                  <a:rPr lang="en-AU" dirty="0"/>
                  <a:t>,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𝑊𝑇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, the producer </a:t>
                </a:r>
                <a:r>
                  <a:rPr lang="en-AU" dirty="0" smtClean="0"/>
                  <a:t>can: </a:t>
                </a:r>
              </a:p>
              <a:p>
                <a:pPr lvl="1"/>
                <a:r>
                  <a:rPr lang="en-AU" dirty="0" smtClean="0"/>
                  <a:t>bring </a:t>
                </a:r>
                <a:r>
                  <a:rPr lang="en-AU" dirty="0"/>
                  <a:t>idle </a:t>
                </a:r>
                <a:r>
                  <a:rPr lang="en-AU" dirty="0" smtClean="0"/>
                  <a:t>resources </a:t>
                </a:r>
                <a:r>
                  <a:rPr lang="en-AU" dirty="0"/>
                  <a:t>into </a:t>
                </a:r>
                <a:r>
                  <a:rPr lang="en-AU" dirty="0" smtClean="0"/>
                  <a:t>production; </a:t>
                </a:r>
              </a:p>
              <a:p>
                <a:pPr lvl="1"/>
                <a:r>
                  <a:rPr lang="en-AU" dirty="0" smtClean="0"/>
                  <a:t>Sell surplus water on the market; </a:t>
                </a:r>
              </a:p>
              <a:p>
                <a:pPr lvl="1"/>
                <a:r>
                  <a:rPr lang="en-AU" dirty="0" smtClean="0"/>
                  <a:t>Carry the water over to use next year </a:t>
                </a:r>
                <a:r>
                  <a:rPr lang="en-AU" dirty="0"/>
                  <a:t>if they believe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; 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or </a:t>
                </a:r>
                <a:r>
                  <a:rPr lang="en-AU" dirty="0"/>
                  <a:t>deliver third-party benefits (e.g. environmental or return flow positive externalities).</a:t>
                </a:r>
                <a:endParaRPr lang="en-A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 r="-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Perennial Producer: Decision Buy </a:t>
            </a:r>
            <a:r>
              <a:rPr lang="en-AU" dirty="0" smtClean="0"/>
              <a:t>Part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Instead</a:t>
                </a:r>
                <a:r>
                  <a:rPr lang="en-AU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𝑊𝑇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𝑊𝑅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the producer can repeat the strategy adopted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 and purchase more water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𝑊𝑇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.2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, or revert to the risk-neutral/taking strategy of maintaining capital stocks with reduced yields.</a:t>
                </a:r>
              </a:p>
              <a:p>
                <a:endParaRPr lang="en-AU" dirty="0" smtClean="0"/>
              </a:p>
              <a:p>
                <a:r>
                  <a:rPr lang="en-AU" dirty="0" smtClean="0"/>
                  <a:t>But </a:t>
                </a:r>
                <a:r>
                  <a:rPr lang="en-AU" dirty="0"/>
                  <a:t>purchases of water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 reduce the </a:t>
                </a:r>
                <a:r>
                  <a:rPr lang="en-AU" dirty="0" smtClean="0"/>
                  <a:t>total costs </a:t>
                </a:r>
                <a:r>
                  <a:rPr lang="en-AU" dirty="0"/>
                  <a:t>of purchases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r>
                  <a:rPr lang="en-AU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𝑊𝑇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/>
                  <a:t> * Price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 r="-1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Perennial Producer: Decision Buy </a:t>
            </a:r>
            <a:r>
              <a:rPr lang="en-AU" dirty="0" smtClean="0"/>
              <a:t>Part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 smtClean="0"/>
                  <a:t>If no water to trade then</a:t>
                </a:r>
              </a:p>
              <a:p>
                <a:pPr lvl="1"/>
                <a:r>
                  <a:rPr lang="en-AU" dirty="0" smtClean="0"/>
                  <a:t>the area  lost to production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𝑊𝑇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/>
                  <a:t> less than the decision not to buy water. </a:t>
                </a:r>
              </a:p>
              <a:p>
                <a:endParaRPr lang="en-AU" dirty="0" smtClean="0"/>
              </a:p>
              <a:p>
                <a:r>
                  <a:rPr lang="en-AU" dirty="0" smtClean="0"/>
                  <a:t>So a risk-averse </a:t>
                </a:r>
                <a:r>
                  <a:rPr lang="en-AU" dirty="0"/>
                  <a:t>producer should ensure their water entitlement portfolio 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maintenance requirements in all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=2,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 smtClean="0"/>
                  <a:t> ; and</a:t>
                </a:r>
              </a:p>
              <a:p>
                <a:pPr lvl="1"/>
                <a:r>
                  <a:rPr lang="en-AU" dirty="0" smtClean="0"/>
                  <a:t>maximum irrigation land is constrained </a:t>
                </a:r>
                <a:r>
                  <a:rPr lang="en-AU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=2,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</m:oMath>
                </a14:m>
                <a:r>
                  <a:rPr lang="en-AU" dirty="0"/>
                  <a:t>. </a:t>
                </a:r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 smtClean="0"/>
                  <a:t>This </a:t>
                </a:r>
                <a:r>
                  <a:rPr lang="en-AU" dirty="0"/>
                  <a:t>conforms with Rasmussen (2003), who argued 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that </a:t>
                </a:r>
                <a:r>
                  <a:rPr lang="en-AU" dirty="0"/>
                  <a:t>risk-averse producers will use more inputs that risk-neutral producers, especially if that input increases output in adverse states of nature</a:t>
                </a:r>
                <a:r>
                  <a:rPr lang="en-AU" dirty="0" smtClean="0"/>
                  <a:t>.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8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74113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50782" y="5268352"/>
            <a:ext cx="2835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 b="1">
                <a:solidFill>
                  <a:srgbClr val="003366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Source: </a:t>
            </a:r>
            <a:r>
              <a:rPr lang="en-AU" altLang="en-US" sz="800" b="0" dirty="0" err="1">
                <a:solidFill>
                  <a:schemeClr val="tx1"/>
                </a:solidFill>
                <a:latin typeface="Arial" panose="020B0604020202020204" pitchFamily="34" charset="0"/>
              </a:rPr>
              <a:t>Hoyois</a:t>
            </a:r>
            <a:r>
              <a:rPr lang="en-AU" alt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, Below, </a:t>
            </a:r>
            <a:r>
              <a:rPr lang="en-AU" altLang="en-US" sz="800" b="0" dirty="0" err="1">
                <a:solidFill>
                  <a:schemeClr val="tx1"/>
                </a:solidFill>
                <a:latin typeface="Arial" panose="020B0604020202020204" pitchFamily="34" charset="0"/>
              </a:rPr>
              <a:t>Scheuren</a:t>
            </a:r>
            <a:r>
              <a:rPr lang="en-AU" alt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AU" altLang="en-US" sz="800" b="0" dirty="0" err="1">
                <a:solidFill>
                  <a:schemeClr val="tx1"/>
                </a:solidFill>
                <a:latin typeface="Arial" panose="020B0604020202020204" pitchFamily="34" charset="0"/>
              </a:rPr>
              <a:t>Guha</a:t>
            </a:r>
            <a:r>
              <a:rPr lang="en-AU" alt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-Sapir (2007).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5764981"/>
            <a:ext cx="558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 b="1">
                <a:solidFill>
                  <a:srgbClr val="003366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0000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The trend in natural disasters appears to be upwards</a:t>
            </a:r>
          </a:p>
        </p:txBody>
      </p:sp>
    </p:spTree>
    <p:extLst>
      <p:ext uri="{BB962C8B-B14F-4D97-AF65-F5344CB8AC3E}">
        <p14:creationId xmlns:p14="http://schemas.microsoft.com/office/powerpoint/2010/main" val="2228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Annual Producer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For annual producers, water is a state allocable input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 smtClean="0"/>
                  <a:t> </a:t>
                </a:r>
              </a:p>
              <a:p>
                <a:endParaRPr lang="en-AU" dirty="0"/>
              </a:p>
              <a:p>
                <a:r>
                  <a:rPr lang="en-AU" dirty="0" smtClean="0"/>
                  <a:t>As don’t have to keep the capital stock alive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7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Annual Producer: Risk Adverse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The </a:t>
                </a:r>
                <a:r>
                  <a:rPr lang="en-AU" dirty="0"/>
                  <a:t>risk-averse annual producer will only apply water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𝑥</m:t>
                    </m:r>
                  </m:oMath>
                </a14:m>
                <a:r>
                  <a:rPr lang="en-AU" dirty="0"/>
                  <a:t> if: there is sufficient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at either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/>
                      </a:rPr>
                      <m:t>(</m:t>
                    </m:r>
                    <m:r>
                      <a:rPr lang="en-AU" i="1" smtClean="0">
                        <a:latin typeface="Cambria Math"/>
                      </a:rPr>
                      <m:t>𝑛</m:t>
                    </m:r>
                    <m:r>
                      <a:rPr lang="en-AU" i="1" smtClean="0">
                        <a:latin typeface="Cambria Math"/>
                      </a:rPr>
                      <m:t>=1 </m:t>
                    </m:r>
                    <m:r>
                      <a:rPr lang="en-AU" i="1" smtClean="0">
                        <a:latin typeface="Cambria Math"/>
                      </a:rPr>
                      <m:t>𝑜𝑟</m:t>
                    </m:r>
                    <m:r>
                      <a:rPr lang="en-AU" i="1" smtClean="0">
                        <a:latin typeface="Cambria Math"/>
                      </a:rPr>
                      <m:t> 2)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to </a:t>
                </a:r>
                <a:r>
                  <a:rPr lang="en-AU" dirty="0"/>
                  <a:t>rationalise the use of their other inputs (land, labour, capital), and where the expected profit from consumptive production is greater than the expected returns from selling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 </m:t>
                    </m:r>
                    <m:r>
                      <a:rPr lang="en-AU" i="1">
                        <a:latin typeface="Cambria Math"/>
                      </a:rPr>
                      <m:t>𝑜𝑟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𝐴𝑆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𝑠</m:t>
                        </m:r>
                        <m:r>
                          <a:rPr lang="en-AU" i="1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 </m:t>
                    </m:r>
                  </m:oMath>
                </a14:m>
                <a:r>
                  <a:rPr lang="en-AU" dirty="0"/>
                  <a:t>water on the market</a:t>
                </a:r>
                <a:r>
                  <a:rPr lang="en-AU" dirty="0" smtClean="0"/>
                  <a:t>.</a:t>
                </a:r>
              </a:p>
              <a:p>
                <a:endParaRPr lang="en-AU" dirty="0"/>
              </a:p>
              <a:p>
                <a:r>
                  <a:rPr lang="en-AU" dirty="0" smtClean="0"/>
                  <a:t>The production choice sets 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(</m:t>
                    </m:r>
                    <m:r>
                      <a:rPr lang="en-AU" i="1">
                        <a:latin typeface="Cambria Math"/>
                      </a:rPr>
                      <m:t>𝑛</m:t>
                    </m:r>
                    <m:r>
                      <a:rPr lang="en-AU" i="1">
                        <a:latin typeface="Cambria Math"/>
                      </a:rPr>
                      <m:t>=1 </m:t>
                    </m:r>
                    <m:r>
                      <a:rPr lang="en-AU" b="0" i="1" smtClean="0">
                        <a:latin typeface="Cambria Math"/>
                      </a:rPr>
                      <m:t>𝑎𝑛𝑑</m:t>
                    </m:r>
                    <m:r>
                      <a:rPr lang="en-AU" b="0" i="1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/>
                      </a:rPr>
                      <m:t>𝑛</m:t>
                    </m:r>
                    <m:r>
                      <a:rPr lang="en-AU" b="0" i="1" smtClean="0">
                        <a:latin typeface="Cambria Math"/>
                      </a:rPr>
                      <m:t>=2)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smtClean="0"/>
                  <a:t> are different, varieties, choices (due to delay in planting time).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 r="-1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2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Annual </a:t>
            </a:r>
            <a:r>
              <a:rPr lang="en-AU" dirty="0" smtClean="0"/>
              <a:t>Producer: Risk Taker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If the annual producer plants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AU" dirty="0"/>
                  <a:t>, and ultimately </a:t>
                </a:r>
                <a:r>
                  <a:rPr lang="en-AU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  <m:r>
                          <a:rPr lang="en-AU" i="1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r>
                  <a:rPr lang="en-AU" dirty="0" smtClean="0"/>
                  <a:t>, if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𝑇𝑊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𝑀𝑊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=0 +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𝑃𝑊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, they can engage in the same management choice sets as the perennial producer</a:t>
                </a:r>
                <a:r>
                  <a:rPr lang="en-AU" dirty="0" smtClean="0"/>
                  <a:t>—</a:t>
                </a:r>
              </a:p>
              <a:p>
                <a:endParaRPr lang="en-AU" dirty="0"/>
              </a:p>
              <a:p>
                <a:r>
                  <a:rPr lang="en-AU" dirty="0" smtClean="0"/>
                  <a:t>but zero risk </a:t>
                </a:r>
                <a:r>
                  <a:rPr lang="en-AU" dirty="0"/>
                  <a:t>of losing </a:t>
                </a:r>
                <a:r>
                  <a:rPr lang="en-AU" dirty="0" smtClean="0"/>
                  <a:t>capital, or </a:t>
                </a:r>
                <a:r>
                  <a:rPr lang="en-AU" dirty="0"/>
                  <a:t>the opportunity costs </a:t>
                </a:r>
                <a:r>
                  <a:rPr lang="en-AU" dirty="0" smtClean="0"/>
                  <a:t>of replacing capital.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35" r="-5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6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632820" y="1196752"/>
            <a:ext cx="8115644" cy="5031933"/>
            <a:chOff x="0" y="0"/>
            <a:chExt cx="6474246" cy="4295613"/>
          </a:xfrm>
        </p:grpSpPr>
        <p:sp>
          <p:nvSpPr>
            <p:cNvPr id="5" name="Rounded Rectangle 4"/>
            <p:cNvSpPr/>
            <p:nvPr/>
          </p:nvSpPr>
          <p:spPr>
            <a:xfrm>
              <a:off x="4285282" y="612183"/>
              <a:ext cx="922020" cy="2895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AU" sz="16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Cost = 0</a:t>
              </a:r>
              <a:endParaRPr lang="en-AU" sz="1600">
                <a:effectLst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876300" cy="49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(n = 1)</a:t>
                  </a:r>
                  <a:b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</m:e>
                          <m:sub>
                            <m:r>
                              <a:rPr lang="en-AU" sz="1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𝒔</m:t>
                            </m:r>
                          </m:sub>
                        </m:sSub>
                        <m:r>
                          <a:rPr lang="en-AU" sz="1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𝑴𝑾</m:t>
                        </m:r>
                      </m:oMath>
                    </m:oMathPara>
                  </a14:m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0"/>
                  <a:ext cx="876300" cy="4953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 flipH="1">
              <a:off x="472699" y="756963"/>
              <a:ext cx="7749" cy="177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07390" y="123986"/>
              <a:ext cx="87630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b="1" i="1" dirty="0">
                  <a:effectLst/>
                  <a:latin typeface="Times New Roman"/>
                  <a:ea typeface="Calibri"/>
                  <a:cs typeface="Times New Roman"/>
                </a:rPr>
                <a:t>Action</a:t>
              </a:r>
              <a:endParaRPr lang="en-A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417736" y="46495"/>
                  <a:ext cx="876300" cy="510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(n = 2)</a:t>
                  </a:r>
                  <a:b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</m:e>
                          <m:sub>
                            <m:r>
                              <a:rPr lang="en-AU" sz="1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𝒔</m:t>
                            </m:r>
                          </m:sub>
                        </m:sSub>
                        <m:r>
                          <a:rPr lang="en-AU" sz="1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𝑴𝑾</m:t>
                        </m:r>
                      </m:oMath>
                    </m:oMathPara>
                  </a14:m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1600" b="1" i="1" dirty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7736" y="46495"/>
                  <a:ext cx="876300" cy="5105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06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378631" y="131735"/>
              <a:ext cx="87630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b="1" i="1">
                  <a:effectLst/>
                  <a:latin typeface="Times New Roman"/>
                  <a:ea typeface="Calibri"/>
                  <a:cs typeface="Times New Roman"/>
                </a:rPr>
                <a:t>Action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12922" y="1573078"/>
              <a:ext cx="1310640" cy="982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50929" y="2851688"/>
              <a:ext cx="1293495" cy="1038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09227" y="604434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62733" y="2541722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619214" y="1565328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650211" y="1115878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14780" y="1317356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363492" y="1247613"/>
              <a:ext cx="28194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47994" y="1534332"/>
              <a:ext cx="274320" cy="17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 rot="19390897">
              <a:off x="844658" y="1836549"/>
              <a:ext cx="87630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effectLst/>
                  <a:latin typeface="Times New Roman"/>
                  <a:ea typeface="Calibri"/>
                  <a:cs typeface="Times New Roman"/>
                </a:rPr>
                <a:t>Do nothing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626963" y="2789695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No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611465" y="2340244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83783" y="2541722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324746" y="2502976"/>
              <a:ext cx="28194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32495" y="2750949"/>
              <a:ext cx="274320" cy="17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89675" y="2479728"/>
              <a:ext cx="120396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effectLst/>
                  <a:latin typeface="Times New Roman"/>
                  <a:ea typeface="Calibri"/>
                  <a:cs typeface="Times New Roman"/>
                </a:rPr>
                <a:t>Buy water (part)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97424" y="2704454"/>
              <a:ext cx="12725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2595966" y="3843579"/>
              <a:ext cx="5181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Yes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45038" y="3820332"/>
              <a:ext cx="350520" cy="3276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6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93750" y="3990813"/>
              <a:ext cx="2895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 rot="2376761">
              <a:off x="519194" y="3308888"/>
              <a:ext cx="120396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>
                  <a:effectLst/>
                  <a:latin typeface="Times New Roman"/>
                  <a:ea typeface="Calibri"/>
                  <a:cs typeface="Times New Roman"/>
                </a:rPr>
                <a:t>Buy water (all)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4486760" y="139484"/>
              <a:ext cx="1363980" cy="28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b="1" i="1">
                  <a:effectLst/>
                  <a:latin typeface="Times New Roman"/>
                  <a:ea typeface="Calibri"/>
                  <a:cs typeface="Times New Roman"/>
                </a:rPr>
                <a:t>Cost of actions</a:t>
              </a:r>
              <a:endParaRPr lang="en-A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316278" y="1038386"/>
              <a:ext cx="922020" cy="2895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AU" sz="16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Cost = 0</a:t>
              </a:r>
              <a:endParaRPr lang="en-AU" sz="1600">
                <a:effectLst/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ed Rectangle 33"/>
                <p:cNvSpPr/>
                <p:nvPr/>
              </p:nvSpPr>
              <p:spPr>
                <a:xfrm>
                  <a:off x="4300780" y="1464589"/>
                  <a:ext cx="1656467" cy="32004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</m:sub>
                        </m:sSub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𝑜𝑟</m:t>
                        </m:r>
                        <m:sSubSup>
                          <m:sSubSup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</m:sub>
                          <m:sup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AU" sz="16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4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780" y="1464589"/>
                  <a:ext cx="1656467" cy="32004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1397" y="1379349"/>
                  <a:ext cx="982980" cy="297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𝑀𝑉</m:t>
                        </m:r>
                      </m:oMath>
                    </m:oMathPara>
                  </a14:m>
                  <a:endParaRPr lang="en-AU" sz="16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5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397" y="1379349"/>
                  <a:ext cx="982980" cy="2971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4300779" y="2332495"/>
                  <a:ext cx="1656467" cy="3048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AU" sz="160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779" y="2332495"/>
                  <a:ext cx="1656467" cy="3048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>
                <a:xfrm>
                  <a:off x="4308529" y="2774196"/>
                  <a:ext cx="1752600" cy="48006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oMath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1−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𝑊𝑇</m:t>
                            </m:r>
                          </m:e>
                        </m:d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AU" sz="160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529" y="2774196"/>
                  <a:ext cx="1752600" cy="48006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>
                <a:xfrm>
                  <a:off x="4300780" y="3386379"/>
                  <a:ext cx="2173466" cy="48006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oMath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1−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𝑊𝑇</m:t>
                            </m:r>
                          </m:e>
                        </m:d>
                        <m:r>
                          <a:rPr lang="en-AU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𝐶𝑎𝑝𝑖𝑡𝑎𝑙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𝑙𝑜𝑠𝑠</m:t>
                            </m:r>
                          </m:e>
                        </m:d>
                      </m:oMath>
                    </m:oMathPara>
                  </a14:m>
                  <a:endParaRPr lang="en-AU" sz="160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780" y="3386379"/>
                  <a:ext cx="2173466" cy="480060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b="-729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4293031" y="3990813"/>
                  <a:ext cx="1249680" cy="3048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𝑀𝑉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AU" sz="160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031" y="3990813"/>
                  <a:ext cx="1249680" cy="304800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>
              <a:off x="3169404" y="1177871"/>
              <a:ext cx="113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146156" y="1627322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37668" y="1867545"/>
              <a:ext cx="3175" cy="17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45417" y="2038027"/>
              <a:ext cx="12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>
                <a:xfrm>
                  <a:off x="4308529" y="1898542"/>
                  <a:ext cx="1162050" cy="28956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𝐶𝑎𝑝𝑖𝑡𝑎𝑙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AU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𝑙𝑜𝑠𝑠</m:t>
                            </m:r>
                          </m:e>
                        </m:d>
                      </m:oMath>
                    </m:oMathPara>
                  </a14:m>
                  <a:endParaRPr lang="en-AU" sz="160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529" y="1898542"/>
                  <a:ext cx="1162050" cy="28956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>
              <a:off x="3161655" y="2479728"/>
              <a:ext cx="113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08150" y="2688956"/>
                  <a:ext cx="982980" cy="297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≥</m:t>
                        </m:r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𝑀𝑉</m:t>
                        </m:r>
                      </m:oMath>
                    </m:oMathPara>
                  </a14:m>
                  <a:endParaRPr lang="en-AU" sz="16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6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8150" y="2688956"/>
                  <a:ext cx="982980" cy="29718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23648" y="3231396"/>
                  <a:ext cx="975360" cy="297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𝑊𝑇</m:t>
                        </m:r>
                        <m:r>
                          <a:rPr lang="en-A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=0</m:t>
                        </m:r>
                      </m:oMath>
                    </m:oMathPara>
                  </a14:m>
                  <a:endParaRPr lang="en-AU" sz="16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7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648" y="3231396"/>
                  <a:ext cx="975360" cy="29718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V="1">
              <a:off x="3146156" y="2929179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37668" y="3099661"/>
              <a:ext cx="0" cy="37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45417" y="3463871"/>
              <a:ext cx="1249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100074" y="4091552"/>
              <a:ext cx="115824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>
            <a:off x="1544620" y="2079702"/>
            <a:ext cx="44442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4699613" y="3543326"/>
                <a:ext cx="1222640" cy="34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𝑊𝑇</m:t>
                      </m:r>
                      <m:r>
                        <a:rPr lang="en-AU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en-AU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613" y="3543326"/>
                <a:ext cx="1222640" cy="3481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Millennium Drought: Black Swan Event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95536" y="1700808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876528" y="2770530"/>
            <a:ext cx="64807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56176" y="2780928"/>
            <a:ext cx="0" cy="187220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6528" y="4653136"/>
            <a:ext cx="64807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2240" y="27089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Reduction by 2/3</a:t>
            </a:r>
            <a:r>
              <a:rPr lang="en-AU" baseline="30000" dirty="0" smtClean="0"/>
              <a:t>rds 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good was the last prior? (Inductive reasoning?)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02494"/>
              </p:ext>
            </p:extLst>
          </p:nvPr>
        </p:nvGraphicFramePr>
        <p:xfrm>
          <a:off x="539552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63906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Source: Loch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5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good was the last prior? (Inductive reasoning?)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01243"/>
              </p:ext>
            </p:extLst>
          </p:nvPr>
        </p:nvGraphicFramePr>
        <p:xfrm>
          <a:off x="539552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63906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Source: Loch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2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good was the last prior? (Inductive reasoning?)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34028"/>
              </p:ext>
            </p:extLst>
          </p:nvPr>
        </p:nvGraphicFramePr>
        <p:xfrm>
          <a:off x="539552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63906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Source: Loch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1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good was the last prior? (Inductive reasoning?)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970262"/>
              </p:ext>
            </p:extLst>
          </p:nvPr>
        </p:nvGraphicFramePr>
        <p:xfrm>
          <a:off x="539552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63906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Source: Loch (2011)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88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Change in Irrigated Area (‘000 Ha)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79512" y="1700810"/>
          <a:ext cx="8568954" cy="4080838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584176"/>
                <a:gridCol w="648072"/>
                <a:gridCol w="720080"/>
                <a:gridCol w="655656"/>
                <a:gridCol w="620122"/>
                <a:gridCol w="595065"/>
                <a:gridCol w="645177"/>
                <a:gridCol w="620122"/>
                <a:gridCol w="620121"/>
                <a:gridCol w="620121"/>
                <a:gridCol w="620121"/>
                <a:gridCol w="620121"/>
              </a:tblGrid>
              <a:tr h="40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Commodity group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00-01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01-02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02-03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03-04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smtClean="0"/>
                        <a:t>04-05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05-06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06-07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07-08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 smtClean="0"/>
                        <a:t>08-09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 smtClean="0"/>
                        <a:t>09-10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 smtClean="0"/>
                        <a:t>10-11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Pasture for dairy and other livestock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760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707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551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669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703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717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365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272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393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375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Rice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178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145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44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65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51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102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20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7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19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74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Cereals (excl. rice)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260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354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416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340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324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329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266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291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245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216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165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Cotton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405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394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218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174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258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247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126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53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104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/>
                        <a:t>138</a:t>
                      </a:r>
                      <a:endParaRPr kumimoji="0" lang="en-AU" sz="1400" b="0" kern="12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332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/>
                        <a:t>Grapes</a:t>
                      </a:r>
                      <a:endParaRPr lang="en-A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84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86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89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87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92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106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112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106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101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/>
                        <a:t>96</a:t>
                      </a:r>
                      <a:endParaRPr kumimoji="0" lang="en-AU" sz="1400" b="0" kern="12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94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Fruit (excl. grapes)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59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62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74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59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63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78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71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67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79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80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Vegetables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37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35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31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40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35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32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26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28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22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25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32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Other agriculture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41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34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43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67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/>
                        <a:t>62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/>
                        <a:t>46</a:t>
                      </a:r>
                      <a:endParaRPr lang="en-A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52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/>
                        <a:t>42</a:t>
                      </a:r>
                      <a:endParaRPr lang="en-A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 smtClean="0"/>
                        <a:t>111</a:t>
                      </a:r>
                      <a:endParaRPr kumimoji="0" lang="en-AU" sz="140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8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kern="1200" dirty="0"/>
                        <a:t>3</a:t>
                      </a:r>
                      <a:endParaRPr kumimoji="0" lang="en-AU" sz="1400" b="0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Total Agriculture#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1,824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1,817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 </a:t>
                      </a:r>
                      <a:r>
                        <a:rPr lang="en-AU" sz="1400" b="1" dirty="0"/>
                        <a:t>466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1,501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1,588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1,654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/>
                        <a:t>1,101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/>
                        <a:t>958</a:t>
                      </a:r>
                      <a:endParaRPr lang="en-A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 smtClean="0"/>
                        <a:t>929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/>
                        <a:t>976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AU" sz="1400" b="1" kern="1200" dirty="0"/>
                        <a:t>1,201</a:t>
                      </a:r>
                      <a:endParaRPr kumimoji="0" lang="en-AU" sz="14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951">
                <a:tc gridSpan="1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/>
                        <a:t>Source: </a:t>
                      </a:r>
                      <a:r>
                        <a:rPr lang="en-AU" sz="1200" dirty="0" smtClean="0"/>
                        <a:t>ABS (multiple years)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dirty="0" smtClean="0"/>
                        <a:t>Water Use on Australian Farms.</a:t>
                      </a:r>
                      <a:endParaRPr lang="en-AU" sz="12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/>
                        <a:t># Totals may not equal the sum due to multiple cropping practices and errors in estimates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555776" y="2564904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040052" y="2012144"/>
            <a:ext cx="1368152" cy="1013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652120" y="3573016"/>
            <a:ext cx="19442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6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8686800" cy="3916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272808" cy="33392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04248" y="1988840"/>
            <a:ext cx="864096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095191" y="1547500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Millennium drought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51720" y="1969096"/>
            <a:ext cx="1188294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897623" y="1941971"/>
            <a:ext cx="864096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4914119" y="1954345"/>
            <a:ext cx="864096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7452320" y="4886765"/>
            <a:ext cx="1152128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195317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2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Source</a:t>
            </a:r>
            <a:r>
              <a:rPr lang="en-AU" sz="1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: </a:t>
            </a:r>
            <a:r>
              <a:rPr lang="en-AU" sz="1200" b="1" dirty="0" smtClean="0">
                <a:solidFill>
                  <a:srgbClr val="FF0000"/>
                </a:solidFill>
                <a:cs typeface="Arial" pitchFamily="34" charset="0"/>
              </a:rPr>
              <a:t>NWC, 2012 Impact of water trading in the southern Murray-Darling Basin between 2006-07 and 2010-11, National Water Commission, Canberra</a:t>
            </a:r>
            <a:r>
              <a:rPr lang="en-US" sz="1200" b="1" dirty="0" smtClean="0">
                <a:solidFill>
                  <a:srgbClr val="FF0000"/>
                </a:solidFill>
              </a:rPr>
              <a:t>.</a:t>
            </a:r>
            <a:endParaRPr lang="en-AU" sz="1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382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0" y="188640"/>
            <a:ext cx="5075520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" y="2852936"/>
            <a:ext cx="4539655" cy="32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52936"/>
            <a:ext cx="4464496" cy="32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241208" y="3549707"/>
            <a:ext cx="1800200" cy="18383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2483768" y="3861048"/>
            <a:ext cx="1800200" cy="18383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/>
          <p:cNvSpPr/>
          <p:nvPr/>
        </p:nvSpPr>
        <p:spPr>
          <a:xfrm>
            <a:off x="5436096" y="3961631"/>
            <a:ext cx="1008112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084738" y="3491716"/>
            <a:ext cx="115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Perennials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7765" y="486916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Annuals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Section 3: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1296144" cy="6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AU" dirty="0"/>
              <a:t>Incorrect specification of risk essentially shifts producer perceptions of the reliability of their portfolio of water property rights away from </a:t>
            </a:r>
            <a:r>
              <a:rPr lang="en-AU" dirty="0" err="1" smtClean="0"/>
              <a:t>q</a:t>
            </a:r>
            <a:r>
              <a:rPr lang="en-AU" baseline="-25000" dirty="0" err="1" smtClean="0"/>
              <a:t>w</a:t>
            </a:r>
            <a:r>
              <a:rPr lang="en-AU" dirty="0" smtClean="0"/>
              <a:t> </a:t>
            </a:r>
          </a:p>
          <a:p>
            <a:endParaRPr lang="en-AU" dirty="0" smtClean="0"/>
          </a:p>
          <a:p>
            <a:r>
              <a:rPr lang="en-AU" dirty="0" smtClean="0"/>
              <a:t>Results in a gradual transition toward more homogenous production systems</a:t>
            </a:r>
          </a:p>
          <a:p>
            <a:endParaRPr lang="en-AU" dirty="0" smtClean="0"/>
          </a:p>
          <a:p>
            <a:r>
              <a:rPr lang="en-AU" dirty="0" smtClean="0"/>
              <a:t>Risk mitigation </a:t>
            </a:r>
            <a:r>
              <a:rPr lang="en-AU" dirty="0"/>
              <a:t>policies </a:t>
            </a:r>
            <a:r>
              <a:rPr lang="en-AU" dirty="0" smtClean="0"/>
              <a:t>should </a:t>
            </a:r>
            <a:r>
              <a:rPr lang="en-AU" dirty="0"/>
              <a:t>encourage reallocation of water entitlements towards enhanced flexibility to deal with future </a:t>
            </a:r>
            <a:r>
              <a:rPr lang="en-AU" dirty="0" smtClean="0"/>
              <a:t>unknowns</a:t>
            </a:r>
          </a:p>
          <a:p>
            <a:pPr lvl="1"/>
            <a:r>
              <a:rPr lang="en-AU" dirty="0" smtClean="0"/>
              <a:t>Paper provides more detail on frequency/description of states’ change </a:t>
            </a:r>
            <a:r>
              <a:rPr lang="en-AU" smtClean="0"/>
              <a:t>reallocation responses. </a:t>
            </a:r>
            <a:r>
              <a:rPr lang="en-AU" dirty="0" smtClean="0"/>
              <a:t>Time constraints prevent us doing same here.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4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387"/>
          </a:xfrm>
        </p:spPr>
        <p:txBody>
          <a:bodyPr/>
          <a:lstStyle/>
          <a:p>
            <a:r>
              <a:rPr lang="en-AU" dirty="0"/>
              <a:t>Annual commodities should be recognised as a very important risk-mitigating strategy to increase the resilience of Australian agricultural production in dry states of </a:t>
            </a:r>
            <a:r>
              <a:rPr lang="en-AU" dirty="0" smtClean="0"/>
              <a:t>nature</a:t>
            </a:r>
          </a:p>
          <a:p>
            <a:endParaRPr lang="en-AU" dirty="0"/>
          </a:p>
          <a:p>
            <a:r>
              <a:rPr lang="en-AU" dirty="0" smtClean="0"/>
              <a:t>Increased </a:t>
            </a:r>
            <a:r>
              <a:rPr lang="en-AU" dirty="0"/>
              <a:t>drought frequencies will </a:t>
            </a:r>
            <a:r>
              <a:rPr lang="en-AU" dirty="0" smtClean="0"/>
              <a:t>create: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increased </a:t>
            </a:r>
            <a:r>
              <a:rPr lang="en-AU" dirty="0"/>
              <a:t>future capital </a:t>
            </a:r>
            <a:r>
              <a:rPr lang="en-AU" dirty="0" smtClean="0"/>
              <a:t>vulnerability;</a:t>
            </a:r>
          </a:p>
          <a:p>
            <a:pPr lvl="1"/>
            <a:r>
              <a:rPr lang="en-AU" dirty="0" smtClean="0"/>
              <a:t>future </a:t>
            </a:r>
            <a:r>
              <a:rPr lang="en-AU" dirty="0"/>
              <a:t>farm debt where positive returns diminish over time; </a:t>
            </a:r>
            <a:r>
              <a:rPr lang="en-AU" dirty="0" smtClean="0"/>
              <a:t>and</a:t>
            </a:r>
          </a:p>
          <a:p>
            <a:pPr lvl="1"/>
            <a:r>
              <a:rPr lang="en-AU" dirty="0" smtClean="0"/>
              <a:t>increased </a:t>
            </a:r>
            <a:r>
              <a:rPr lang="en-AU" dirty="0"/>
              <a:t>reliance on both water entitlement and allocation transfers in a relatively more constrained market supply context. 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04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845"/>
            <a:ext cx="7200800" cy="64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7208" cy="41805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Australia already going that way?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7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hlinkClick r:id="rId3"/>
              </a:rPr>
              <a:t>d.Adamson@uq.edu.au</a:t>
            </a:r>
            <a:r>
              <a:rPr lang="en-AU" dirty="0" smtClean="0">
                <a:solidFill>
                  <a:schemeClr val="bg1"/>
                </a:solidFill>
              </a:rPr>
              <a:t> | </a:t>
            </a:r>
            <a:r>
              <a:rPr lang="en-AU" dirty="0" smtClean="0">
                <a:solidFill>
                  <a:schemeClr val="bg1"/>
                </a:solidFill>
                <a:hlinkClick r:id="rId4"/>
              </a:rPr>
              <a:t>adam.loch@Adelaide.edu.au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340768"/>
            <a:ext cx="1296144" cy="6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So, how do MDB farmers adapt to drought?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Question: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1296144" cy="6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300192" y="1124744"/>
            <a:ext cx="2843808" cy="5400600"/>
          </a:xfrm>
        </p:spPr>
        <p:txBody>
          <a:bodyPr>
            <a:normAutofit fontScale="85000" lnSpcReduction="20000"/>
          </a:bodyPr>
          <a:lstStyle/>
          <a:p>
            <a:pPr marL="180975" indent="-180975"/>
            <a:r>
              <a:rPr lang="en-US" sz="2200" dirty="0">
                <a:solidFill>
                  <a:srgbClr val="0D0D0D"/>
                </a:solidFill>
              </a:rPr>
              <a:t>1,000,000 km</a:t>
            </a:r>
            <a:r>
              <a:rPr lang="en-US" sz="2200" baseline="30000" dirty="0">
                <a:solidFill>
                  <a:srgbClr val="0D0D0D"/>
                </a:solidFill>
              </a:rPr>
              <a:t>2</a:t>
            </a:r>
          </a:p>
          <a:p>
            <a:pPr marL="180975" indent="-180975"/>
            <a:r>
              <a:rPr lang="en-US" sz="2200" dirty="0" smtClean="0">
                <a:solidFill>
                  <a:srgbClr val="0D0D0D"/>
                </a:solidFill>
              </a:rPr>
              <a:t>14% </a:t>
            </a:r>
            <a:r>
              <a:rPr lang="en-US" sz="2200" dirty="0">
                <a:solidFill>
                  <a:srgbClr val="0D0D0D"/>
                </a:solidFill>
              </a:rPr>
              <a:t>of </a:t>
            </a:r>
            <a:r>
              <a:rPr lang="en-US" sz="2200" dirty="0" smtClean="0">
                <a:solidFill>
                  <a:srgbClr val="0D0D0D"/>
                </a:solidFill>
              </a:rPr>
              <a:t>Australia </a:t>
            </a:r>
            <a:r>
              <a:rPr lang="en-AU" sz="2200" dirty="0" smtClean="0"/>
              <a:t>(</a:t>
            </a:r>
            <a:r>
              <a:rPr lang="en-AU" sz="2200" dirty="0" smtClean="0">
                <a:solidFill>
                  <a:srgbClr val="FF0000"/>
                </a:solidFill>
              </a:rPr>
              <a:t>size of Spain &amp; France</a:t>
            </a:r>
            <a:r>
              <a:rPr lang="en-AU" sz="2200" dirty="0" smtClean="0"/>
              <a:t>)</a:t>
            </a:r>
            <a:endParaRPr lang="en-US" sz="2200" dirty="0">
              <a:solidFill>
                <a:srgbClr val="0D0D0D"/>
              </a:solidFill>
            </a:endParaRPr>
          </a:p>
          <a:p>
            <a:pPr marL="180975" indent="-180975"/>
            <a:r>
              <a:rPr lang="en-US" sz="2200" dirty="0">
                <a:solidFill>
                  <a:srgbClr val="0D0D0D"/>
                </a:solidFill>
              </a:rPr>
              <a:t>80% of basin is agriculture</a:t>
            </a:r>
          </a:p>
          <a:p>
            <a:pPr marL="180975" indent="-180975"/>
            <a:r>
              <a:rPr lang="en-US" sz="2200" dirty="0">
                <a:solidFill>
                  <a:srgbClr val="0D0D0D"/>
                </a:solidFill>
              </a:rPr>
              <a:t>60% of Australia’s </a:t>
            </a:r>
            <a:r>
              <a:rPr lang="en-US" sz="2200" dirty="0" smtClean="0">
                <a:solidFill>
                  <a:srgbClr val="0D0D0D"/>
                </a:solidFill>
              </a:rPr>
              <a:t>irrigation with 40% of Australia’s farmers</a:t>
            </a:r>
            <a:endParaRPr lang="en-US" sz="2200" dirty="0">
              <a:solidFill>
                <a:srgbClr val="0D0D0D"/>
              </a:solidFill>
            </a:endParaRPr>
          </a:p>
          <a:p>
            <a:pPr marL="180975" indent="-180975"/>
            <a:r>
              <a:rPr lang="en-US" sz="2200" dirty="0">
                <a:solidFill>
                  <a:srgbClr val="0D0D0D"/>
                </a:solidFill>
              </a:rPr>
              <a:t>“Food Bowl” of Australia</a:t>
            </a:r>
          </a:p>
          <a:p>
            <a:pPr marL="180975" indent="-180975"/>
            <a:r>
              <a:rPr lang="en-US" sz="2200" dirty="0">
                <a:solidFill>
                  <a:srgbClr val="0D0D0D"/>
                </a:solidFill>
              </a:rPr>
              <a:t>Population </a:t>
            </a:r>
            <a:r>
              <a:rPr lang="en-US" sz="2200" dirty="0" smtClean="0">
                <a:solidFill>
                  <a:srgbClr val="0D0D0D"/>
                </a:solidFill>
              </a:rPr>
              <a:t>2,000,000; supports 20 million</a:t>
            </a:r>
            <a:endParaRPr lang="en-US" sz="2200" dirty="0">
              <a:solidFill>
                <a:srgbClr val="0D0D0D"/>
              </a:solidFill>
            </a:endParaRPr>
          </a:p>
          <a:p>
            <a:pPr marL="180975" indent="-180975"/>
            <a:r>
              <a:rPr lang="en-US" sz="2200" dirty="0" smtClean="0">
                <a:solidFill>
                  <a:srgbClr val="0D0D0D"/>
                </a:solidFill>
              </a:rPr>
              <a:t>5 </a:t>
            </a:r>
            <a:r>
              <a:rPr lang="en-US" sz="2200" dirty="0">
                <a:solidFill>
                  <a:srgbClr val="0D0D0D"/>
                </a:solidFill>
              </a:rPr>
              <a:t>jurisdictions </a:t>
            </a:r>
            <a:endParaRPr lang="en-US" sz="2200" dirty="0" smtClean="0">
              <a:solidFill>
                <a:srgbClr val="0D0D0D"/>
              </a:solidFill>
            </a:endParaRPr>
          </a:p>
          <a:p>
            <a:pPr marL="180975" indent="-180975"/>
            <a:r>
              <a:rPr lang="en-AU" sz="2200" dirty="0" smtClean="0"/>
              <a:t>Significant environmental values</a:t>
            </a:r>
          </a:p>
          <a:p>
            <a:pPr marL="180975" indent="-180975"/>
            <a:r>
              <a:rPr lang="en-AU" sz="2200" dirty="0" smtClean="0"/>
              <a:t>Australia’s three longest rivers</a:t>
            </a:r>
          </a:p>
          <a:p>
            <a:pPr marL="180975" indent="-180975"/>
            <a:r>
              <a:rPr lang="en-AU" sz="2200" dirty="0" smtClean="0"/>
              <a:t>Home to 34 major Indigenous groups</a:t>
            </a:r>
          </a:p>
          <a:p>
            <a:pPr marL="180975" indent="-180975"/>
            <a:endParaRPr lang="en-US" sz="1800" b="1" dirty="0">
              <a:solidFill>
                <a:srgbClr val="0D0D0D"/>
              </a:solidFill>
            </a:endParaRPr>
          </a:p>
          <a:p>
            <a:pPr marL="180975" indent="-180975">
              <a:buFontTx/>
              <a:buNone/>
            </a:pPr>
            <a:endParaRPr lang="en-US" sz="1800" b="1" baseline="30000" dirty="0">
              <a:solidFill>
                <a:srgbClr val="0D0D0D"/>
              </a:solidFill>
            </a:endParaRPr>
          </a:p>
          <a:p>
            <a:pPr marL="180975" indent="-180975"/>
            <a:endParaRPr lang="en-AU" sz="1800" b="1" dirty="0">
              <a:solidFill>
                <a:srgbClr val="0D0D0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7397"/>
            <a:ext cx="4536504" cy="6327947"/>
          </a:xfrm>
          <a:prstGeom prst="rect">
            <a:avLst/>
          </a:prstGeom>
        </p:spPr>
      </p:pic>
      <p:sp>
        <p:nvSpPr>
          <p:cNvPr id="289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191500" cy="79208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The Murray Darling Basin (MDB)</a:t>
            </a:r>
            <a:endParaRPr lang="en-A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509E8B-9AFB-4947-85B8-A9CF8712530F}" type="slidenum">
              <a:rPr lang="en-A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5763"/>
            <a:ext cx="9144000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ndalus" panose="02020603050405020304" pitchFamily="18" charset="-78"/>
              </a:rPr>
              <a:t>Hydrological complexity of the Basin</a:t>
            </a:r>
            <a:endParaRPr lang="en-AU" sz="3200" b="1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cs typeface="Andalus" panose="02020603050405020304" pitchFamily="18" charset="-78"/>
            </a:endParaRPr>
          </a:p>
        </p:txBody>
      </p:sp>
      <p:pic>
        <p:nvPicPr>
          <p:cNvPr id="141317" name="Picture 2" descr="J:\Working Documents and Drafts\Communications\Production\Multimedia\PowerPoint\BP pres\river-flow-contributions-white.jpg"/>
          <p:cNvPicPr>
            <a:picLocks noChangeAspect="1" noChangeArrowheads="1"/>
          </p:cNvPicPr>
          <p:nvPr/>
        </p:nvPicPr>
        <p:blipFill>
          <a:blip r:embed="rId3" cstate="print"/>
          <a:srcRect t="13120" b="21918"/>
          <a:stretch>
            <a:fillRect/>
          </a:stretch>
        </p:blipFill>
        <p:spPr bwMode="auto">
          <a:xfrm>
            <a:off x="1" y="738187"/>
            <a:ext cx="5508104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15816" y="6381328"/>
            <a:ext cx="32801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HelveticaNeue-Condensed" charset="0"/>
              </a:rPr>
              <a:t>Source: </a:t>
            </a:r>
            <a:r>
              <a:rPr kumimoji="0" lang="en-A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HelveticaNeue-Condensed" charset="0"/>
              </a:rPr>
              <a:t>MDBA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707904" cy="5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08104" y="1269721"/>
            <a:ext cx="33123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500" dirty="0" smtClean="0">
                <a:latin typeface="Arial" pitchFamily="34" charset="0"/>
                <a:cs typeface="Arial" pitchFamily="34" charset="0"/>
              </a:rPr>
              <a:t>Basin Flow Generation</a:t>
            </a:r>
            <a:endParaRPr kumimoji="0" lang="en-A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3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71400"/>
            <a:ext cx="7387580" cy="68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568952" cy="548680"/>
          </a:xfrm>
        </p:spPr>
        <p:txBody>
          <a:bodyPr>
            <a:normAutofit/>
          </a:bodyPr>
          <a:lstStyle/>
          <a:p>
            <a:r>
              <a:rPr lang="en-AU" altLang="zh-TW" sz="2800" b="1" dirty="0" smtClean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Irrigated Farm Differences across the MDB </a:t>
            </a:r>
            <a:endParaRPr lang="en-A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r250967_10312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2952328" cy="26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83868" y="503473"/>
            <a:ext cx="230425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VICTORIA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Small irrigated farms, medium water entitlements (low and high security)</a:t>
            </a:r>
          </a:p>
          <a:p>
            <a:pPr>
              <a:buFontTx/>
              <a:buChar char="-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Mainly permanent pasture (dairy) or annual fodder cropping</a:t>
            </a:r>
          </a:p>
          <a:p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A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NSW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annual croppers (cotton, rice)</a:t>
            </a:r>
          </a:p>
          <a:p>
            <a:pPr>
              <a:buFont typeface="Arial" pitchFamily="34" charset="0"/>
              <a:buChar char="•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 have larger farm sizes </a:t>
            </a:r>
          </a:p>
          <a:p>
            <a:pPr>
              <a:buFont typeface="Arial" pitchFamily="34" charset="0"/>
              <a:buChar char="•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 have much larger water entitlements (mainly general security)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Some horticulture</a:t>
            </a:r>
          </a:p>
          <a:p>
            <a:pPr algn="ctr"/>
            <a:r>
              <a:rPr lang="en-A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Permanent plantings (horticulture)</a:t>
            </a:r>
          </a:p>
          <a:p>
            <a:pPr>
              <a:buFont typeface="Arial" pitchFamily="34" charset="0"/>
              <a:buChar char="•"/>
            </a:pP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Small farms, small water entitlements (but high security)</a:t>
            </a:r>
            <a:endParaRPr lang="en-A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ommodities-cotton_html_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717032"/>
            <a:ext cx="1584176" cy="23337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3491880" cy="25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vine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3275856" cy="28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004048" y="4643709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47864" y="5435797"/>
            <a:ext cx="1008112" cy="9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60032" y="30689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59832" y="6926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A Bonython Template">
  <a:themeElements>
    <a:clrScheme name="Custom UofA">
      <a:dk1>
        <a:sysClr val="windowText" lastClr="000000"/>
      </a:dk1>
      <a:lt1>
        <a:sysClr val="window" lastClr="FFFFFF"/>
      </a:lt1>
      <a:dk2>
        <a:srgbClr val="0F497B"/>
      </a:dk2>
      <a:lt2>
        <a:srgbClr val="EEECE1"/>
      </a:lt2>
      <a:accent1>
        <a:srgbClr val="005A9C"/>
      </a:accent1>
      <a:accent2>
        <a:srgbClr val="ED1C2E"/>
      </a:accent2>
      <a:accent3>
        <a:srgbClr val="B38808"/>
      </a:accent3>
      <a:accent4>
        <a:srgbClr val="4391CA"/>
      </a:accent4>
      <a:accent5>
        <a:srgbClr val="C7DAEA"/>
      </a:accent5>
      <a:accent6>
        <a:srgbClr val="D6B400"/>
      </a:accent6>
      <a:hlink>
        <a:srgbClr val="0070C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2271</Words>
  <Application>Microsoft Office PowerPoint</Application>
  <PresentationFormat>On-screen Show (4:3)</PresentationFormat>
  <Paragraphs>404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UofA Bonython Template</vt:lpstr>
      <vt:lpstr>Adaptation responses to increasing drought frequency</vt:lpstr>
      <vt:lpstr>PowerPoint Presentation</vt:lpstr>
      <vt:lpstr>PowerPoint Presentation</vt:lpstr>
      <vt:lpstr>PowerPoint Presentation</vt:lpstr>
      <vt:lpstr>So, how do MDB farmers adapt to drought?</vt:lpstr>
      <vt:lpstr>The Murray Darling Basin (MDB)</vt:lpstr>
      <vt:lpstr>PowerPoint Presentation</vt:lpstr>
      <vt:lpstr>PowerPoint Presentation</vt:lpstr>
      <vt:lpstr>Irrigated Farm Differences across the MDB </vt:lpstr>
      <vt:lpstr>Focus on efficiency (engineering) solutions</vt:lpstr>
      <vt:lpstr>PowerPoint Presentation</vt:lpstr>
      <vt:lpstr>PowerPoint Presentation</vt:lpstr>
      <vt:lpstr>State contingent analysis (SCA)</vt:lpstr>
      <vt:lpstr>Decision making under uncertainty</vt:lpstr>
      <vt:lpstr>State Contingent Analysis (SCA)</vt:lpstr>
      <vt:lpstr>Stochastic Water Supply</vt:lpstr>
      <vt:lpstr>Water supply and allocation problem</vt:lpstr>
      <vt:lpstr>Farmer Water Supply</vt:lpstr>
      <vt:lpstr>Where AS is</vt:lpstr>
      <vt:lpstr>Crop Requirements</vt:lpstr>
      <vt:lpstr>Decision makers response to a drought</vt:lpstr>
      <vt:lpstr>Overview of the game</vt:lpstr>
      <vt:lpstr>Perennial Producer</vt:lpstr>
      <vt:lpstr>Perennial Producer: Decision Wait</vt:lpstr>
      <vt:lpstr>Perennial Producer: Decision Wait</vt:lpstr>
      <vt:lpstr>Perennial Producer: Decision Buy All</vt:lpstr>
      <vt:lpstr>Perennial Producer: Decision Buy All</vt:lpstr>
      <vt:lpstr>Perennial Producer: Decision Buy Part</vt:lpstr>
      <vt:lpstr>Perennial Producer: Decision Buy Part</vt:lpstr>
      <vt:lpstr>Annual Producer</vt:lpstr>
      <vt:lpstr>Annual Producer: Risk Adverse</vt:lpstr>
      <vt:lpstr>Annual Producer: Risk Taker</vt:lpstr>
      <vt:lpstr>Outcomes</vt:lpstr>
      <vt:lpstr>The Millennium Drought: Black Swan Event</vt:lpstr>
      <vt:lpstr>How good was the last prior? (Inductive reasoning?)</vt:lpstr>
      <vt:lpstr>How good was the last prior? (Inductive reasoning?)</vt:lpstr>
      <vt:lpstr>How good was the last prior? (Inductive reasoning?)</vt:lpstr>
      <vt:lpstr>How good was the last prior? (Inductive reasoning?)</vt:lpstr>
      <vt:lpstr>Change in Irrigated Area (‘000 Ha)</vt:lpstr>
      <vt:lpstr>PowerPoint Presentation</vt:lpstr>
      <vt:lpstr>Discussion</vt:lpstr>
      <vt:lpstr>PowerPoint Presentation</vt:lpstr>
      <vt:lpstr>PowerPoint Presentation</vt:lpstr>
      <vt:lpstr>Australia already going that way?</vt:lpstr>
      <vt:lpstr>Thank you</vt:lpstr>
    </vt:vector>
  </TitlesOfParts>
  <Company>The University of Adelaide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a1633967</dc:creator>
  <cp:lastModifiedBy>David Adamson</cp:lastModifiedBy>
  <cp:revision>100</cp:revision>
  <dcterms:created xsi:type="dcterms:W3CDTF">2012-09-13T03:45:37Z</dcterms:created>
  <dcterms:modified xsi:type="dcterms:W3CDTF">2016-06-13T08:09:14Z</dcterms:modified>
</cp:coreProperties>
</file>