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62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1A"/>
    <a:srgbClr val="EF7A26"/>
    <a:srgbClr val="DF8D46"/>
    <a:srgbClr val="F47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23" autoAdjust="0"/>
  </p:normalViewPr>
  <p:slideViewPr>
    <p:cSldViewPr snapToGrid="0" snapToObjects="1">
      <p:cViewPr varScale="1"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8CE9-03F0-45B5-80CC-9C4DFF38D37B}" type="datetimeFigureOut">
              <a:rPr lang="en-AU" smtClean="0"/>
              <a:t>27/06/2016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6FCD-103E-4E91-99F5-C47C33DF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09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6FCD-103E-4E91-99F5-C47C33DFD0D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02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6FCD-103E-4E91-99F5-C47C33DFD0D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07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6FCD-103E-4E91-99F5-C47C33DFD0D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12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526" y="531622"/>
            <a:ext cx="8195275" cy="651790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AU" dirty="0" smtClean="0"/>
              <a:t>Heading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8502" y="1580521"/>
            <a:ext cx="8138298" cy="6646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4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2pPr>
            <a:lvl3pPr marL="914400" indent="0">
              <a:buClr>
                <a:schemeClr val="accent6"/>
              </a:buClr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AU" dirty="0" smtClean="0"/>
              <a:t>Intro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04434" y="4633057"/>
            <a:ext cx="961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B9E85-9553-CC48-A730-72E497B0BF64}" type="slidenum">
              <a:rPr lang="en-US" sz="1200" smtClean="0">
                <a:solidFill>
                  <a:schemeClr val="accent6"/>
                </a:solidFill>
              </a:rPr>
              <a:pPr algn="r"/>
              <a:t>‹#›</a:t>
            </a:fld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8502" y="2627869"/>
            <a:ext cx="8138298" cy="6646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2pPr>
            <a:lvl3pPr marL="914400" indent="0">
              <a:buClr>
                <a:schemeClr val="accent6"/>
              </a:buClr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AU" dirty="0" smtClean="0"/>
              <a:t>Body Text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8502" y="3693480"/>
            <a:ext cx="8138298" cy="664658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chemeClr val="accent6"/>
              </a:buClr>
              <a:buFont typeface="Arial"/>
              <a:buChar char="•"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2pPr>
            <a:lvl3pPr marL="914400" indent="0">
              <a:buClr>
                <a:schemeClr val="accent6"/>
              </a:buClr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AU" dirty="0" smtClean="0"/>
              <a:t>Dot Point Text</a:t>
            </a:r>
          </a:p>
        </p:txBody>
      </p:sp>
    </p:spTree>
    <p:extLst>
      <p:ext uri="{BB962C8B-B14F-4D97-AF65-F5344CB8AC3E}">
        <p14:creationId xmlns:p14="http://schemas.microsoft.com/office/powerpoint/2010/main" val="1449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1526" y="531622"/>
            <a:ext cx="8195275" cy="651790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AU" dirty="0" smtClean="0"/>
              <a:t>Heading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8502" y="1580521"/>
            <a:ext cx="8138298" cy="6646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4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2pPr>
            <a:lvl3pPr marL="914400" indent="0">
              <a:buClr>
                <a:schemeClr val="accent6"/>
              </a:buClr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AU" dirty="0" smtClean="0"/>
              <a:t>Intro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8502" y="2627869"/>
            <a:ext cx="8138298" cy="6646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2pPr>
            <a:lvl3pPr marL="914400" indent="0">
              <a:buClr>
                <a:schemeClr val="accent6"/>
              </a:buClr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AU" dirty="0" smtClean="0"/>
              <a:t>Body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8502" y="3693480"/>
            <a:ext cx="8138298" cy="664658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chemeClr val="accent6"/>
              </a:buClr>
              <a:buFont typeface="Arial"/>
              <a:buChar char="•"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2pPr>
            <a:lvl3pPr marL="914400" indent="0">
              <a:buClr>
                <a:schemeClr val="accent6"/>
              </a:buClr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AU" dirty="0" smtClean="0"/>
              <a:t>Dot Point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04434" y="4633057"/>
            <a:ext cx="961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B9E85-9553-CC48-A730-72E497B0BF64}" type="slidenum">
              <a:rPr lang="en-US" sz="1200" smtClean="0">
                <a:solidFill>
                  <a:schemeClr val="accent6"/>
                </a:solidFill>
              </a:rPr>
              <a:pPr algn="r"/>
              <a:t>‹#›</a:t>
            </a:fld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5149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6" y="7256"/>
            <a:ext cx="9135877" cy="514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99" y="4147739"/>
            <a:ext cx="858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UQ Water Forum, July 45-, 2016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Sustainable Water Program @ the UQ Global Change Institute</a:t>
            </a:r>
            <a:endParaRPr lang="en-US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98" y="2750264"/>
            <a:ext cx="7921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Economic instruments </a:t>
            </a:r>
            <a:r>
              <a:rPr lang="en-AU" sz="2400" b="1" dirty="0">
                <a:solidFill>
                  <a:schemeClr val="bg1"/>
                </a:solidFill>
                <a:latin typeface="Helvetica Neue"/>
                <a:cs typeface="Helvetica Neue"/>
              </a:rPr>
              <a:t>for water reform in Australia and </a:t>
            </a:r>
            <a:r>
              <a:rPr lang="en-AU" sz="2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Europe</a:t>
            </a:r>
          </a:p>
          <a:p>
            <a:r>
              <a:rPr lang="en-US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David Adamson, School of Economics</a:t>
            </a:r>
            <a:endParaRPr lang="en-US" dirty="0">
              <a:solidFill>
                <a:schemeClr val="accent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6"/>
          <a:stretch/>
        </p:blipFill>
        <p:spPr>
          <a:xfrm>
            <a:off x="4061" y="-1"/>
            <a:ext cx="4996202" cy="28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103359"/>
            <a:ext cx="8195275" cy="651790"/>
          </a:xfrm>
        </p:spPr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8502" y="1183412"/>
            <a:ext cx="8138298" cy="3211167"/>
          </a:xfrm>
        </p:spPr>
        <p:txBody>
          <a:bodyPr/>
          <a:lstStyle/>
          <a:p>
            <a:r>
              <a:rPr lang="en-US" altLang="it-IT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Water challenges </a:t>
            </a:r>
            <a:r>
              <a:rPr lang="en-US" altLang="it-IT" sz="2000" dirty="0" smtClean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are traditionally </a:t>
            </a:r>
            <a:r>
              <a:rPr lang="en-US" altLang="it-IT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addressed with supply </a:t>
            </a:r>
            <a:r>
              <a:rPr lang="en-US" altLang="it-IT" sz="2000" dirty="0" smtClean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policies and engineering solutions.  However, future benefits of this approach is limited as:</a:t>
            </a:r>
            <a:endParaRPr lang="en-US" altLang="it-IT" sz="2000" i="1" dirty="0">
              <a:solidFill>
                <a:srgbClr val="002B52"/>
              </a:solidFill>
              <a:latin typeface="Arial (corpo)"/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must provide an </a:t>
            </a:r>
            <a:r>
              <a:rPr lang="en-AU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equitable </a:t>
            </a:r>
            <a:r>
              <a:rPr lang="en-AU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share of water resources  = welfare loss (economic, social &amp; environment</a:t>
            </a:r>
            <a:r>
              <a:rPr lang="en-AU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Understand the nature of bad events (droughts and floods) and past climate is not a good predictor of the future climate  (i.e. future severity and frequency of bad events will and  </a:t>
            </a:r>
            <a:r>
              <a:rPr lang="en-AU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about less water</a:t>
            </a:r>
            <a:endParaRPr lang="en-US" sz="2000" dirty="0">
              <a:solidFill>
                <a:srgbClr val="002B52"/>
              </a:solidFill>
              <a:latin typeface="Arial (corpo)"/>
              <a:ea typeface="ＭＳ Ｐゴシック" pitchFamily="34" charset="-128"/>
            </a:endParaRPr>
          </a:p>
          <a:p>
            <a:endParaRPr lang="en-AU" sz="2000" dirty="0">
              <a:solidFill>
                <a:srgbClr val="002B52"/>
              </a:solidFill>
              <a:latin typeface="Arial (corpo)"/>
              <a:ea typeface="ＭＳ Ｐゴシック" pitchFamily="34" charset="-128"/>
            </a:endParaRPr>
          </a:p>
          <a:p>
            <a:r>
              <a:rPr lang="en-AU" sz="2000" dirty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Market based solutions may provide some insights into dealing with </a:t>
            </a:r>
            <a:r>
              <a:rPr lang="en-AU" sz="2000" dirty="0" smtClean="0">
                <a:solidFill>
                  <a:srgbClr val="002B52"/>
                </a:solidFill>
                <a:latin typeface="Arial (corpo)"/>
                <a:ea typeface="ＭＳ Ｐゴシック" pitchFamily="34" charset="-128"/>
              </a:rPr>
              <a:t>this (about understanding the nature of D &amp; S and realigning them)</a:t>
            </a:r>
            <a:endParaRPr lang="en-AU" sz="2000" dirty="0">
              <a:solidFill>
                <a:srgbClr val="002B52"/>
              </a:solidFill>
              <a:latin typeface="Arial (corpo)"/>
              <a:ea typeface="ＭＳ Ｐゴシック" pitchFamily="34" charset="-128"/>
            </a:endParaRP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2060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02" y="205727"/>
            <a:ext cx="8195275" cy="651790"/>
          </a:xfrm>
        </p:spPr>
        <p:txBody>
          <a:bodyPr/>
          <a:lstStyle/>
          <a:p>
            <a:r>
              <a:rPr lang="en-US" dirty="0" smtClean="0"/>
              <a:t>How I explored the research question…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8502" y="1183412"/>
            <a:ext cx="8138298" cy="3211167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Working on Water Reform in Murray-Darling Basin (MDB) since 2004: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Murray-Darling Basin Authority (MDBA) Technical Modelling Group for the Basin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PhD: reviewed the Basin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Buy-back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SRWUIP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Built a model for DNRM to price water property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My DECRA reviews the implementation of the Basin Plan with a focus on delivering water to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8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12" y="485013"/>
            <a:ext cx="8195275" cy="651790"/>
          </a:xfrm>
        </p:spPr>
        <p:txBody>
          <a:bodyPr/>
          <a:lstStyle/>
          <a:p>
            <a:r>
              <a:rPr lang="en-US" dirty="0" smtClean="0"/>
              <a:t>What I found…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8502" y="1183412"/>
            <a:ext cx="2738596" cy="32111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Australia is well ahead of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Property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Political 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Water trade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Buy-Back is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Water-use efficiency 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Subsidies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past is a lousy predictor of the future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6515"/>
          <a:stretch/>
        </p:blipFill>
        <p:spPr>
          <a:xfrm>
            <a:off x="3287098" y="936298"/>
            <a:ext cx="5399702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205727"/>
            <a:ext cx="8195275" cy="651790"/>
          </a:xfrm>
        </p:spPr>
        <p:txBody>
          <a:bodyPr/>
          <a:lstStyle/>
          <a:p>
            <a:r>
              <a:rPr lang="en-US" dirty="0" smtClean="0"/>
              <a:t>The ‘global change’ aspect of my water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Taking Australian examples to Europe.  This included delivering a policy session at EAERE Zurich 2016, 22-25 June with a group of upcoming award winning ECRs.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the process of developing long term funding projects Europe and Australia.  This is being done in collaboration with FEEM in Venice, Adelaide University, </a:t>
            </a:r>
            <a:r>
              <a:rPr lang="en-US" dirty="0" err="1" smtClean="0">
                <a:solidFill>
                  <a:schemeClr val="tx1"/>
                </a:solidFill>
              </a:rPr>
              <a:t>Alcaca</a:t>
            </a:r>
            <a:r>
              <a:rPr lang="en-US" dirty="0" smtClean="0">
                <a:solidFill>
                  <a:schemeClr val="tx1"/>
                </a:solidFill>
              </a:rPr>
              <a:t> University (Spain), </a:t>
            </a:r>
            <a:r>
              <a:rPr lang="en-US" dirty="0" err="1" smtClean="0">
                <a:solidFill>
                  <a:schemeClr val="tx1"/>
                </a:solidFill>
              </a:rPr>
              <a:t>Cranfield</a:t>
            </a:r>
            <a:r>
              <a:rPr lang="en-US" dirty="0" smtClean="0">
                <a:solidFill>
                  <a:schemeClr val="tx1"/>
                </a:solidFill>
              </a:rPr>
              <a:t> University, International Institute for applied Systems (Austria), FEEM (Italy)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Model of the Po River Basin (Spain is the next example)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Working on transaction costs of policy reform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0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Contact details</a:t>
            </a:r>
            <a:r>
              <a:rPr lang="en-AU" dirty="0" smtClean="0"/>
              <a:t>: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>
                <a:solidFill>
                  <a:schemeClr val="tx1"/>
                </a:solidFill>
              </a:rPr>
              <a:t>Dr David Adamson, School of Economics, UQ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	</a:t>
            </a:r>
            <a:r>
              <a:rPr lang="en-AU" dirty="0" smtClean="0">
                <a:solidFill>
                  <a:schemeClr val="tx1"/>
                </a:solidFill>
              </a:rPr>
              <a:t>d.adamson@uq.edu.au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1526" y="2533294"/>
            <a:ext cx="8195275" cy="65179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accent6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AU" dirty="0" smtClean="0"/>
              <a:t>References</a:t>
            </a:r>
            <a:r>
              <a:rPr lang="en-A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Adamson, D 2015, 'Restoring the Balance: Water Reform &amp; the Murray Darling Basin Plan', PhD thesis, The University of Queensland, </a:t>
            </a:r>
            <a:endParaRPr lang="en-AU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Loch</a:t>
            </a:r>
            <a:r>
              <a:rPr lang="en-AU" sz="1600" dirty="0">
                <a:solidFill>
                  <a:schemeClr val="tx1"/>
                </a:solidFill>
              </a:rPr>
              <a:t>, A &amp; Adamson, D 2015, 'Drought and the rebound effect: a Murray–Darling Basin example', </a:t>
            </a:r>
            <a:r>
              <a:rPr lang="en-AU" sz="1600" i="1" dirty="0">
                <a:solidFill>
                  <a:schemeClr val="tx1"/>
                </a:solidFill>
              </a:rPr>
              <a:t>Natural Hazards</a:t>
            </a:r>
            <a:r>
              <a:rPr lang="en-AU" sz="1600" dirty="0">
                <a:solidFill>
                  <a:schemeClr val="tx1"/>
                </a:solidFill>
              </a:rPr>
              <a:t>, vol. 79, no. 3, pp. 1429-49.</a:t>
            </a:r>
            <a:endParaRPr lang="en-AU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Adamson, D &amp; Loch, A 2014, 'Possible negative sustainability impacts from ‘gold-plating’ infrastructure', </a:t>
            </a:r>
            <a:r>
              <a:rPr lang="en-AU" sz="1600" i="1" dirty="0">
                <a:solidFill>
                  <a:schemeClr val="tx1"/>
                </a:solidFill>
              </a:rPr>
              <a:t>Agricultural Water Management</a:t>
            </a:r>
            <a:r>
              <a:rPr lang="en-AU" sz="1600" dirty="0">
                <a:solidFill>
                  <a:schemeClr val="tx1"/>
                </a:solidFill>
              </a:rPr>
              <a:t>, vol. 145, no. Nov, pp. 134-44.</a:t>
            </a:r>
            <a:r>
              <a:rPr lang="en-AU" sz="1600" dirty="0" smtClean="0">
                <a:solidFill>
                  <a:schemeClr val="tx1"/>
                </a:solidFill>
              </a:rPr>
              <a:t/>
            </a:r>
            <a:br>
              <a:rPr lang="en-AU" sz="1600" dirty="0" smtClean="0">
                <a:solidFill>
                  <a:schemeClr val="tx1"/>
                </a:solidFill>
              </a:rPr>
            </a:br>
            <a:endParaRPr lang="en-A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31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 algn="l">
          <a:defRPr sz="2000" dirty="0" smtClean="0">
            <a:solidFill>
              <a:schemeClr val="accent6"/>
            </a:solidFill>
            <a:latin typeface="Helvetica Neue Medium"/>
            <a:cs typeface="Helvetica Neue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448</Words>
  <Application>Microsoft Office PowerPoint</Application>
  <PresentationFormat>On-screen Show (16:9)</PresentationFormat>
  <Paragraphs>44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Research question</vt:lpstr>
      <vt:lpstr>How I explored the research question…</vt:lpstr>
      <vt:lpstr>What I found…</vt:lpstr>
      <vt:lpstr>The ‘global change’ aspect of my water research</vt:lpstr>
      <vt:lpstr>Contact details:  Dr David Adamson, School of Economics, UQ  d.adamson@uq.edu.au </vt:lpstr>
    </vt:vector>
  </TitlesOfParts>
  <Company>Bright Yellow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Harold</dc:creator>
  <cp:lastModifiedBy>David Adamson</cp:lastModifiedBy>
  <cp:revision>27</cp:revision>
  <dcterms:created xsi:type="dcterms:W3CDTF">2015-01-28T06:14:36Z</dcterms:created>
  <dcterms:modified xsi:type="dcterms:W3CDTF">2016-06-29T08:55:54Z</dcterms:modified>
</cp:coreProperties>
</file>